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9"/>
  </p:notesMasterIdLst>
  <p:sldIdLst>
    <p:sldId id="266" r:id="rId5"/>
    <p:sldId id="267" r:id="rId6"/>
    <p:sldId id="268" r:id="rId7"/>
    <p:sldId id="296" r:id="rId8"/>
    <p:sldId id="273" r:id="rId9"/>
    <p:sldId id="284" r:id="rId10"/>
    <p:sldId id="285" r:id="rId11"/>
    <p:sldId id="269" r:id="rId12"/>
    <p:sldId id="270" r:id="rId13"/>
    <p:sldId id="271" r:id="rId14"/>
    <p:sldId id="276" r:id="rId15"/>
    <p:sldId id="278" r:id="rId16"/>
    <p:sldId id="277" r:id="rId17"/>
    <p:sldId id="286" r:id="rId18"/>
    <p:sldId id="274" r:id="rId19"/>
    <p:sldId id="275" r:id="rId20"/>
    <p:sldId id="258" r:id="rId21"/>
    <p:sldId id="259" r:id="rId22"/>
    <p:sldId id="260" r:id="rId23"/>
    <p:sldId id="261" r:id="rId24"/>
    <p:sldId id="262" r:id="rId25"/>
    <p:sldId id="263" r:id="rId26"/>
    <p:sldId id="283" r:id="rId27"/>
    <p:sldId id="288" r:id="rId28"/>
    <p:sldId id="287" r:id="rId29"/>
    <p:sldId id="289" r:id="rId30"/>
    <p:sldId id="290" r:id="rId31"/>
    <p:sldId id="281" r:id="rId32"/>
    <p:sldId id="291" r:id="rId33"/>
    <p:sldId id="272" r:id="rId34"/>
    <p:sldId id="293" r:id="rId35"/>
    <p:sldId id="294" r:id="rId36"/>
    <p:sldId id="295" r:id="rId37"/>
    <p:sldId id="292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D3D0"/>
    <a:srgbClr val="AE7BD0"/>
    <a:srgbClr val="E1812C"/>
    <a:srgbClr val="B17F0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4660"/>
  </p:normalViewPr>
  <p:slideViewPr>
    <p:cSldViewPr snapToGrid="0">
      <p:cViewPr varScale="1">
        <p:scale>
          <a:sx n="67" d="100"/>
          <a:sy n="67" d="100"/>
        </p:scale>
        <p:origin x="-894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3.png"/><Relationship Id="rId4" Type="http://schemas.openxmlformats.org/officeDocument/2006/relationships/image" Target="../media/image3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3.png"/><Relationship Id="rId4" Type="http://schemas.openxmlformats.org/officeDocument/2006/relationships/image" Target="../media/image3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3.png"/><Relationship Id="rId4" Type="http://schemas.openxmlformats.org/officeDocument/2006/relationships/image" Target="../media/image3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3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348D81-95AF-4306-ADA4-77F2AF7768AF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3A62490-ECD2-4CC9-9ECC-460720939949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Data across 49 states in USA</a:t>
          </a:r>
        </a:p>
      </dgm:t>
    </dgm:pt>
    <dgm:pt modelId="{D8FCB225-D555-4FB4-B403-CF01A96928DB}" type="parTrans" cxnId="{61F7CB68-1E23-45B9-97D1-739B2C414108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1B7708AE-4F4B-4C3C-A764-DD7E21BA914D}" type="sibTrans" cxnId="{61F7CB68-1E23-45B9-97D1-739B2C414108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7FA658B0-F517-4281-B4AB-7F830ED59B7B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Traffic accidents from February 2016 to March 2019</a:t>
          </a:r>
        </a:p>
      </dgm:t>
    </dgm:pt>
    <dgm:pt modelId="{99FF4346-51B6-48C6-9730-B283D2C3DD0A}" type="parTrans" cxnId="{B414133B-727C-40C2-B1E2-40DC28AE3CA1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91233540-01EE-4633-904A-1327C8AC155C}" type="sibTrans" cxnId="{B414133B-727C-40C2-B1E2-40DC28AE3CA1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48FA0CC0-2F7E-4D05-91DC-1510649888DF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Using two APIs which provide streaming traffic event data</a:t>
          </a:r>
        </a:p>
      </dgm:t>
    </dgm:pt>
    <dgm:pt modelId="{A1E3575D-9510-418A-9631-ADADE3D7E575}" type="parTrans" cxnId="{A7DCE3BD-CE51-411B-B760-4B7EB865094A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A3578D9F-BCD8-4D13-ACEE-6DF5C2F96507}" type="sibTrans" cxnId="{A7DCE3BD-CE51-411B-B760-4B7EB865094A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E5A50E46-7430-40B6-AB41-CCC714F5C81B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Contains </a:t>
          </a:r>
          <a:r>
            <a:rPr lang="en-US" b="1">
              <a:latin typeface="Georgia" panose="02040502050405020303" pitchFamily="18" charset="0"/>
            </a:rPr>
            <a:t>2,243,939(2.24 million)</a:t>
          </a:r>
          <a:r>
            <a:rPr lang="en-US">
              <a:latin typeface="Georgia" panose="02040502050405020303" pitchFamily="18" charset="0"/>
            </a:rPr>
            <a:t> rows and </a:t>
          </a:r>
          <a:r>
            <a:rPr lang="en-US" b="1">
              <a:latin typeface="Georgia" panose="02040502050405020303" pitchFamily="18" charset="0"/>
            </a:rPr>
            <a:t>49</a:t>
          </a:r>
          <a:r>
            <a:rPr lang="en-US">
              <a:latin typeface="Georgia" panose="02040502050405020303" pitchFamily="18" charset="0"/>
            </a:rPr>
            <a:t> columns</a:t>
          </a:r>
        </a:p>
      </dgm:t>
    </dgm:pt>
    <dgm:pt modelId="{68C7DAC6-DB07-4E5E-BD87-0139712B75B0}" type="parTrans" cxnId="{57F4277E-1F3A-46D6-8B5F-508BE37B8AB2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B359AF28-DB28-4A04-85C5-6F404F1A7107}" type="sibTrans" cxnId="{57F4277E-1F3A-46D6-8B5F-508BE37B8AB2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4BC731F1-467D-4DAC-B79E-AA1724E70741}">
      <dgm:prSet/>
      <dgm:spPr/>
      <dgm:t>
        <a:bodyPr/>
        <a:lstStyle/>
        <a:p>
          <a:r>
            <a:rPr lang="en-US">
              <a:latin typeface="Georgia" panose="02040502050405020303" pitchFamily="18" charset="0"/>
            </a:rPr>
            <a:t>49 features of the dataset can be broken down into groups:</a:t>
          </a:r>
        </a:p>
      </dgm:t>
    </dgm:pt>
    <dgm:pt modelId="{22C54FDC-D7B2-4982-9BF8-03DEF8D06F81}" type="parTrans" cxnId="{81234A6E-41CC-48DE-8174-7368ACC5B0E3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2E95637F-618C-4434-824F-88D9E27FEC40}" type="sibTrans" cxnId="{81234A6E-41CC-48DE-8174-7368ACC5B0E3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BDA39D31-6E86-40FA-8B6D-8E66089C0652}">
      <dgm:prSet/>
      <dgm:spPr/>
      <dgm:t>
        <a:bodyPr/>
        <a:lstStyle/>
        <a:p>
          <a:r>
            <a:rPr lang="en-US" b="1" dirty="0">
              <a:latin typeface="Georgia" panose="02040502050405020303" pitchFamily="18" charset="0"/>
            </a:rPr>
            <a:t>Accident Identifiers (Occurrence)</a:t>
          </a:r>
        </a:p>
      </dgm:t>
    </dgm:pt>
    <dgm:pt modelId="{917CC57A-9D61-4264-8576-8CE067C34304}" type="parTrans" cxnId="{DDCCBA43-B551-4D17-9B93-4D29686330A9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76BB81C5-754D-48E3-93CA-79276338D523}" type="sibTrans" cxnId="{DDCCBA43-B551-4D17-9B93-4D29686330A9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066D52BE-F300-4174-A98C-0879C0A7116E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ID, Source, TMC(Traffic Message Channel), Start Time, End Time, Start Lat, Start </a:t>
          </a:r>
          <a:r>
            <a:rPr lang="en-US" dirty="0" err="1">
              <a:latin typeface="Georgia" panose="02040502050405020303" pitchFamily="18" charset="0"/>
            </a:rPr>
            <a:t>Lng</a:t>
          </a:r>
          <a:r>
            <a:rPr lang="en-US" dirty="0">
              <a:latin typeface="Georgia" panose="02040502050405020303" pitchFamily="18" charset="0"/>
            </a:rPr>
            <a:t>, End Lat, End </a:t>
          </a:r>
          <a:r>
            <a:rPr lang="en-US" dirty="0" err="1">
              <a:latin typeface="Georgia" panose="02040502050405020303" pitchFamily="18" charset="0"/>
            </a:rPr>
            <a:t>Lng,Time</a:t>
          </a:r>
          <a:r>
            <a:rPr lang="en-US" dirty="0">
              <a:latin typeface="Georgia" panose="02040502050405020303" pitchFamily="18" charset="0"/>
            </a:rPr>
            <a:t>-zone, Description and Address fields</a:t>
          </a:r>
        </a:p>
      </dgm:t>
    </dgm:pt>
    <dgm:pt modelId="{4455E9F3-A39F-4256-9127-0C1F987F55AB}" type="parTrans" cxnId="{2DACD0C0-97B3-4F31-A8BA-F27EA1E3D5A8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3DE311A6-244A-4A68-B3F3-268309A8C4D1}" type="sibTrans" cxnId="{2DACD0C0-97B3-4F31-A8BA-F27EA1E3D5A8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3587BE73-B969-49EF-B1F4-1CED7B29187F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Severity, Distance</a:t>
          </a:r>
        </a:p>
      </dgm:t>
    </dgm:pt>
    <dgm:pt modelId="{292AA582-EE3E-4DCC-B84D-97E020216643}" type="parTrans" cxnId="{862C2774-4779-48C8-A33A-ABA888909E80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65840AAB-B984-46B6-8DDD-EF4277D4E901}" type="sibTrans" cxnId="{862C2774-4779-48C8-A33A-ABA888909E80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A76B593C-63B0-4C69-9F47-AA6A0399565F}">
      <dgm:prSet/>
      <dgm:spPr/>
      <dgm:t>
        <a:bodyPr/>
        <a:lstStyle/>
        <a:p>
          <a:r>
            <a:rPr lang="en-US" b="1" dirty="0">
              <a:latin typeface="Georgia" panose="02040502050405020303" pitchFamily="18" charset="0"/>
            </a:rPr>
            <a:t>Factors </a:t>
          </a:r>
        </a:p>
      </dgm:t>
    </dgm:pt>
    <dgm:pt modelId="{86B5D99D-39D2-4658-9A33-95C52A885814}" type="parTrans" cxnId="{3510BA3B-E6C3-4504-91C1-12E0CE12E0F0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D5431DCC-66C2-4B5D-87E3-1DFA05CAF29A}" type="sibTrans" cxnId="{3510BA3B-E6C3-4504-91C1-12E0CE12E0F0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6310A780-88C4-44B8-B2D9-93F7E845792C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'</a:t>
          </a:r>
          <a:r>
            <a:rPr lang="en-US" dirty="0" err="1">
              <a:latin typeface="Georgia" panose="02040502050405020303" pitchFamily="18" charset="0"/>
            </a:rPr>
            <a:t>Weather_Timestamp</a:t>
          </a:r>
          <a:r>
            <a:rPr lang="en-US" dirty="0">
              <a:latin typeface="Georgia" panose="02040502050405020303" pitchFamily="18" charset="0"/>
            </a:rPr>
            <a:t>’, 'Temperature(F)', '</a:t>
          </a:r>
          <a:r>
            <a:rPr lang="en-US" dirty="0" err="1">
              <a:latin typeface="Georgia" panose="02040502050405020303" pitchFamily="18" charset="0"/>
            </a:rPr>
            <a:t>Wind_Chill</a:t>
          </a:r>
          <a:r>
            <a:rPr lang="en-US" dirty="0">
              <a:latin typeface="Georgia" panose="02040502050405020303" pitchFamily="18" charset="0"/>
            </a:rPr>
            <a:t>(F)', 'Humidity(%)', 'Pressure(in)’, 'Visibility(mi)', '</a:t>
          </a:r>
          <a:r>
            <a:rPr lang="en-US" dirty="0" err="1">
              <a:latin typeface="Georgia" panose="02040502050405020303" pitchFamily="18" charset="0"/>
            </a:rPr>
            <a:t>Wind_Direction</a:t>
          </a:r>
          <a:r>
            <a:rPr lang="en-US" dirty="0">
              <a:latin typeface="Georgia" panose="02040502050405020303" pitchFamily="18" charset="0"/>
            </a:rPr>
            <a:t>', '</a:t>
          </a:r>
          <a:r>
            <a:rPr lang="en-US" dirty="0" err="1">
              <a:latin typeface="Georgia" panose="02040502050405020303" pitchFamily="18" charset="0"/>
            </a:rPr>
            <a:t>Wind_Speed</a:t>
          </a:r>
          <a:r>
            <a:rPr lang="en-US" dirty="0">
              <a:latin typeface="Georgia" panose="02040502050405020303" pitchFamily="18" charset="0"/>
            </a:rPr>
            <a:t>(mph)’, 'Precipitation(in)', '</a:t>
          </a:r>
          <a:r>
            <a:rPr lang="en-US" dirty="0" err="1">
              <a:latin typeface="Georgia" panose="02040502050405020303" pitchFamily="18" charset="0"/>
            </a:rPr>
            <a:t>Weather_Condition</a:t>
          </a:r>
          <a:r>
            <a:rPr lang="en-US" dirty="0">
              <a:latin typeface="Georgia" panose="02040502050405020303" pitchFamily="18" charset="0"/>
            </a:rPr>
            <a:t>', 'Amenity', 'Bump', 'Crossing’, '</a:t>
          </a:r>
          <a:r>
            <a:rPr lang="en-US" dirty="0" err="1">
              <a:latin typeface="Georgia" panose="02040502050405020303" pitchFamily="18" charset="0"/>
            </a:rPr>
            <a:t>Give_Way</a:t>
          </a:r>
          <a:r>
            <a:rPr lang="en-US" dirty="0">
              <a:latin typeface="Georgia" panose="02040502050405020303" pitchFamily="18" charset="0"/>
            </a:rPr>
            <a:t>', 'Junction', '</a:t>
          </a:r>
          <a:r>
            <a:rPr lang="en-US" dirty="0" err="1">
              <a:latin typeface="Georgia" panose="02040502050405020303" pitchFamily="18" charset="0"/>
            </a:rPr>
            <a:t>No_Exit</a:t>
          </a:r>
          <a:r>
            <a:rPr lang="en-US" dirty="0">
              <a:latin typeface="Georgia" panose="02040502050405020303" pitchFamily="18" charset="0"/>
            </a:rPr>
            <a:t>', 'Railway', 'Roundabout', 'Station’, 'Stop', '</a:t>
          </a:r>
          <a:r>
            <a:rPr lang="en-US" dirty="0" err="1">
              <a:latin typeface="Georgia" panose="02040502050405020303" pitchFamily="18" charset="0"/>
            </a:rPr>
            <a:t>Traffic_Calming</a:t>
          </a:r>
          <a:r>
            <a:rPr lang="en-US" dirty="0">
              <a:latin typeface="Georgia" panose="02040502050405020303" pitchFamily="18" charset="0"/>
            </a:rPr>
            <a:t>', '</a:t>
          </a:r>
          <a:r>
            <a:rPr lang="en-US" dirty="0" err="1">
              <a:latin typeface="Georgia" panose="02040502050405020303" pitchFamily="18" charset="0"/>
            </a:rPr>
            <a:t>Traffic_Signal</a:t>
          </a:r>
          <a:r>
            <a:rPr lang="en-US" dirty="0">
              <a:latin typeface="Georgia" panose="02040502050405020303" pitchFamily="18" charset="0"/>
            </a:rPr>
            <a:t>', '</a:t>
          </a:r>
          <a:r>
            <a:rPr lang="en-US" dirty="0" err="1">
              <a:latin typeface="Georgia" panose="02040502050405020303" pitchFamily="18" charset="0"/>
            </a:rPr>
            <a:t>Turning_Loop</a:t>
          </a:r>
          <a:r>
            <a:rPr lang="en-US" dirty="0">
              <a:latin typeface="Georgia" panose="02040502050405020303" pitchFamily="18" charset="0"/>
            </a:rPr>
            <a:t>’, '</a:t>
          </a:r>
          <a:r>
            <a:rPr lang="en-US" dirty="0" err="1">
              <a:latin typeface="Georgia" panose="02040502050405020303" pitchFamily="18" charset="0"/>
            </a:rPr>
            <a:t>Sunrise_Sunset</a:t>
          </a:r>
          <a:r>
            <a:rPr lang="en-US" dirty="0">
              <a:latin typeface="Georgia" panose="02040502050405020303" pitchFamily="18" charset="0"/>
            </a:rPr>
            <a:t>', '</a:t>
          </a:r>
          <a:r>
            <a:rPr lang="en-US" dirty="0" err="1">
              <a:latin typeface="Georgia" panose="02040502050405020303" pitchFamily="18" charset="0"/>
            </a:rPr>
            <a:t>Civil_Twilight</a:t>
          </a:r>
          <a:r>
            <a:rPr lang="en-US" dirty="0">
              <a:latin typeface="Georgia" panose="02040502050405020303" pitchFamily="18" charset="0"/>
            </a:rPr>
            <a:t>', '</a:t>
          </a:r>
          <a:r>
            <a:rPr lang="en-US" dirty="0" err="1">
              <a:latin typeface="Georgia" panose="02040502050405020303" pitchFamily="18" charset="0"/>
            </a:rPr>
            <a:t>Nautical_Twilight</a:t>
          </a:r>
          <a:r>
            <a:rPr lang="en-US" dirty="0">
              <a:latin typeface="Georgia" panose="02040502050405020303" pitchFamily="18" charset="0"/>
            </a:rPr>
            <a:t>’, '</a:t>
          </a:r>
          <a:r>
            <a:rPr lang="en-US" dirty="0" err="1">
              <a:latin typeface="Georgia" panose="02040502050405020303" pitchFamily="18" charset="0"/>
            </a:rPr>
            <a:t>Astronomical_Twilight</a:t>
          </a:r>
          <a:r>
            <a:rPr lang="en-US" dirty="0">
              <a:latin typeface="Georgia" panose="02040502050405020303" pitchFamily="18" charset="0"/>
            </a:rPr>
            <a:t>'</a:t>
          </a:r>
        </a:p>
      </dgm:t>
    </dgm:pt>
    <dgm:pt modelId="{FD63724D-77CF-40FB-BEFD-059AD1A6E617}" type="parTrans" cxnId="{3A095D2E-C96D-49DB-85C1-B95CB025994D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75F64327-081B-4DE7-97F2-288A459A9D89}" type="sibTrans" cxnId="{3A095D2E-C96D-49DB-85C1-B95CB025994D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E4A106FF-B6B6-4856-A0EC-FAE2F09A08EF}">
      <dgm:prSet/>
      <dgm:spPr/>
      <dgm:t>
        <a:bodyPr/>
        <a:lstStyle/>
        <a:p>
          <a:r>
            <a:rPr lang="en-US" b="1" dirty="0">
              <a:latin typeface="Georgia" panose="02040502050405020303" pitchFamily="18" charset="0"/>
            </a:rPr>
            <a:t>Accident Identifiers (Type)</a:t>
          </a:r>
        </a:p>
      </dgm:t>
    </dgm:pt>
    <dgm:pt modelId="{E512FBEE-64B4-4258-8EBD-EF1E477BC33D}" type="sibTrans" cxnId="{FB69AC50-45AC-42C0-8C80-DC24127AB72C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0391DE5B-0686-4023-B2C1-63AFB1A3AF5C}" type="parTrans" cxnId="{FB69AC50-45AC-42C0-8C80-DC24127AB72C}">
      <dgm:prSet/>
      <dgm:spPr/>
      <dgm:t>
        <a:bodyPr/>
        <a:lstStyle/>
        <a:p>
          <a:endParaRPr lang="en-US">
            <a:latin typeface="Georgia" panose="02040502050405020303" pitchFamily="18" charset="0"/>
          </a:endParaRPr>
        </a:p>
      </dgm:t>
    </dgm:pt>
    <dgm:pt modelId="{F7E5FD78-74D1-4078-8829-4E19DE338872}" type="pres">
      <dgm:prSet presAssocID="{05348D81-95AF-4306-ADA4-77F2AF7768A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9C9760-5854-4DE7-A6AE-FD2BF4E23238}" type="pres">
      <dgm:prSet presAssocID="{83A62490-ECD2-4CC9-9ECC-460720939949}" presName="parentLin" presStyleCnt="0"/>
      <dgm:spPr/>
    </dgm:pt>
    <dgm:pt modelId="{01C55E6B-8B3F-4C18-B280-A06C73899C66}" type="pres">
      <dgm:prSet presAssocID="{83A62490-ECD2-4CC9-9ECC-460720939949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5423FAD3-20F8-4C6C-9149-0428178F880B}" type="pres">
      <dgm:prSet presAssocID="{83A62490-ECD2-4CC9-9ECC-460720939949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0D3D46-EA85-46AD-923D-4374D684BE87}" type="pres">
      <dgm:prSet presAssocID="{83A62490-ECD2-4CC9-9ECC-460720939949}" presName="negativeSpace" presStyleCnt="0"/>
      <dgm:spPr/>
    </dgm:pt>
    <dgm:pt modelId="{4D606874-8558-4D33-8168-D9C3FFDD8166}" type="pres">
      <dgm:prSet presAssocID="{83A62490-ECD2-4CC9-9ECC-460720939949}" presName="childText" presStyleLbl="conFgAcc1" presStyleIdx="0" presStyleCnt="5">
        <dgm:presLayoutVars>
          <dgm:bulletEnabled val="1"/>
        </dgm:presLayoutVars>
      </dgm:prSet>
      <dgm:spPr/>
    </dgm:pt>
    <dgm:pt modelId="{021FB549-A1A0-495C-81C3-E39CF95F512E}" type="pres">
      <dgm:prSet presAssocID="{1B7708AE-4F4B-4C3C-A764-DD7E21BA914D}" presName="spaceBetweenRectangles" presStyleCnt="0"/>
      <dgm:spPr/>
    </dgm:pt>
    <dgm:pt modelId="{2CDD7795-C97E-467B-B1E5-CE44BEE0558B}" type="pres">
      <dgm:prSet presAssocID="{7FA658B0-F517-4281-B4AB-7F830ED59B7B}" presName="parentLin" presStyleCnt="0"/>
      <dgm:spPr/>
    </dgm:pt>
    <dgm:pt modelId="{9947FB07-6891-4210-9EBB-B553C7A5F87F}" type="pres">
      <dgm:prSet presAssocID="{7FA658B0-F517-4281-B4AB-7F830ED59B7B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5F45271B-1674-41C0-A07F-41725ED107CE}" type="pres">
      <dgm:prSet presAssocID="{7FA658B0-F517-4281-B4AB-7F830ED59B7B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4252E2-BFBD-4684-B1B0-1689CADDED35}" type="pres">
      <dgm:prSet presAssocID="{7FA658B0-F517-4281-B4AB-7F830ED59B7B}" presName="negativeSpace" presStyleCnt="0"/>
      <dgm:spPr/>
    </dgm:pt>
    <dgm:pt modelId="{6BBB3133-01AF-4756-AF7F-3C426F366E63}" type="pres">
      <dgm:prSet presAssocID="{7FA658B0-F517-4281-B4AB-7F830ED59B7B}" presName="childText" presStyleLbl="conFgAcc1" presStyleIdx="1" presStyleCnt="5">
        <dgm:presLayoutVars>
          <dgm:bulletEnabled val="1"/>
        </dgm:presLayoutVars>
      </dgm:prSet>
      <dgm:spPr/>
    </dgm:pt>
    <dgm:pt modelId="{1E25E3D1-7069-41C4-83A2-10352956AB7F}" type="pres">
      <dgm:prSet presAssocID="{91233540-01EE-4633-904A-1327C8AC155C}" presName="spaceBetweenRectangles" presStyleCnt="0"/>
      <dgm:spPr/>
    </dgm:pt>
    <dgm:pt modelId="{C8EB90F6-7076-43BD-B600-9F82978A3526}" type="pres">
      <dgm:prSet presAssocID="{48FA0CC0-2F7E-4D05-91DC-1510649888DF}" presName="parentLin" presStyleCnt="0"/>
      <dgm:spPr/>
    </dgm:pt>
    <dgm:pt modelId="{F651B1D9-61F0-4AED-84E3-AF77FFABAC27}" type="pres">
      <dgm:prSet presAssocID="{48FA0CC0-2F7E-4D05-91DC-1510649888DF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836CEF94-F4F4-4ECD-B8CD-3AB735D767C5}" type="pres">
      <dgm:prSet presAssocID="{48FA0CC0-2F7E-4D05-91DC-1510649888D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538BE2-1138-4463-BF37-B627ED48E494}" type="pres">
      <dgm:prSet presAssocID="{48FA0CC0-2F7E-4D05-91DC-1510649888DF}" presName="negativeSpace" presStyleCnt="0"/>
      <dgm:spPr/>
    </dgm:pt>
    <dgm:pt modelId="{695B27AB-E76D-4174-9CFF-6566FA90EE54}" type="pres">
      <dgm:prSet presAssocID="{48FA0CC0-2F7E-4D05-91DC-1510649888DF}" presName="childText" presStyleLbl="conFgAcc1" presStyleIdx="2" presStyleCnt="5">
        <dgm:presLayoutVars>
          <dgm:bulletEnabled val="1"/>
        </dgm:presLayoutVars>
      </dgm:prSet>
      <dgm:spPr/>
    </dgm:pt>
    <dgm:pt modelId="{86C835B9-400D-425B-BD2B-D42827429800}" type="pres">
      <dgm:prSet presAssocID="{A3578D9F-BCD8-4D13-ACEE-6DF5C2F96507}" presName="spaceBetweenRectangles" presStyleCnt="0"/>
      <dgm:spPr/>
    </dgm:pt>
    <dgm:pt modelId="{2AFE8878-D558-468D-8F2F-F002ABB95C35}" type="pres">
      <dgm:prSet presAssocID="{E5A50E46-7430-40B6-AB41-CCC714F5C81B}" presName="parentLin" presStyleCnt="0"/>
      <dgm:spPr/>
    </dgm:pt>
    <dgm:pt modelId="{73B12574-5C66-4369-A83E-89EADD581913}" type="pres">
      <dgm:prSet presAssocID="{E5A50E46-7430-40B6-AB41-CCC714F5C81B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A821117-3C62-4BA4-8E2C-F7F763F70FCA}" type="pres">
      <dgm:prSet presAssocID="{E5A50E46-7430-40B6-AB41-CCC714F5C81B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C4B11F-0C9B-42B8-80E2-768D511BD313}" type="pres">
      <dgm:prSet presAssocID="{E5A50E46-7430-40B6-AB41-CCC714F5C81B}" presName="negativeSpace" presStyleCnt="0"/>
      <dgm:spPr/>
    </dgm:pt>
    <dgm:pt modelId="{74558CDE-1277-4E0C-A7BA-B2C220039E82}" type="pres">
      <dgm:prSet presAssocID="{E5A50E46-7430-40B6-AB41-CCC714F5C81B}" presName="childText" presStyleLbl="conFgAcc1" presStyleIdx="3" presStyleCnt="5">
        <dgm:presLayoutVars>
          <dgm:bulletEnabled val="1"/>
        </dgm:presLayoutVars>
      </dgm:prSet>
      <dgm:spPr/>
    </dgm:pt>
    <dgm:pt modelId="{F2EAC919-AF12-4524-A0CE-700A084CAA74}" type="pres">
      <dgm:prSet presAssocID="{B359AF28-DB28-4A04-85C5-6F404F1A7107}" presName="spaceBetweenRectangles" presStyleCnt="0"/>
      <dgm:spPr/>
    </dgm:pt>
    <dgm:pt modelId="{3AD67FFC-CB5F-43CA-82E8-FCDB87BD6255}" type="pres">
      <dgm:prSet presAssocID="{4BC731F1-467D-4DAC-B79E-AA1724E70741}" presName="parentLin" presStyleCnt="0"/>
      <dgm:spPr/>
    </dgm:pt>
    <dgm:pt modelId="{0A3B2F6C-C93B-41BE-892E-1E97705FE96C}" type="pres">
      <dgm:prSet presAssocID="{4BC731F1-467D-4DAC-B79E-AA1724E70741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0E0EADB5-308C-4B8A-94D5-E9F82FC0B441}" type="pres">
      <dgm:prSet presAssocID="{4BC731F1-467D-4DAC-B79E-AA1724E70741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964ED-E18B-4676-ABA2-737DE36937F6}" type="pres">
      <dgm:prSet presAssocID="{4BC731F1-467D-4DAC-B79E-AA1724E70741}" presName="negativeSpace" presStyleCnt="0"/>
      <dgm:spPr/>
    </dgm:pt>
    <dgm:pt modelId="{E2EAE12E-A111-4841-B5BF-033BABA45027}" type="pres">
      <dgm:prSet presAssocID="{4BC731F1-467D-4DAC-B79E-AA1724E70741}" presName="childText" presStyleLbl="con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2D6C12-B9B9-4E5A-8A01-E05E190F821E}" type="presOf" srcId="{6310A780-88C4-44B8-B2D9-93F7E845792C}" destId="{E2EAE12E-A111-4841-B5BF-033BABA45027}" srcOrd="0" destOrd="5" presId="urn:microsoft.com/office/officeart/2005/8/layout/list1"/>
    <dgm:cxn modelId="{ABDF062F-8E4B-40EA-9209-CE8ABA550C63}" type="presOf" srcId="{4BC731F1-467D-4DAC-B79E-AA1724E70741}" destId="{0A3B2F6C-C93B-41BE-892E-1E97705FE96C}" srcOrd="0" destOrd="0" presId="urn:microsoft.com/office/officeart/2005/8/layout/list1"/>
    <dgm:cxn modelId="{93D73D9B-30E2-4F35-863D-FD937652DF44}" type="presOf" srcId="{83A62490-ECD2-4CC9-9ECC-460720939949}" destId="{01C55E6B-8B3F-4C18-B280-A06C73899C66}" srcOrd="0" destOrd="0" presId="urn:microsoft.com/office/officeart/2005/8/layout/list1"/>
    <dgm:cxn modelId="{410B9E90-439A-4ADA-AB7F-CFE7340CD782}" type="presOf" srcId="{48FA0CC0-2F7E-4D05-91DC-1510649888DF}" destId="{F651B1D9-61F0-4AED-84E3-AF77FFABAC27}" srcOrd="0" destOrd="0" presId="urn:microsoft.com/office/officeart/2005/8/layout/list1"/>
    <dgm:cxn modelId="{57F4277E-1F3A-46D6-8B5F-508BE37B8AB2}" srcId="{05348D81-95AF-4306-ADA4-77F2AF7768AF}" destId="{E5A50E46-7430-40B6-AB41-CCC714F5C81B}" srcOrd="3" destOrd="0" parTransId="{68C7DAC6-DB07-4E5E-BD87-0139712B75B0}" sibTransId="{B359AF28-DB28-4A04-85C5-6F404F1A7107}"/>
    <dgm:cxn modelId="{2D57A8A4-4C05-437C-BAA9-6CCEBE4C2189}" type="presOf" srcId="{3587BE73-B969-49EF-B1F4-1CED7B29187F}" destId="{E2EAE12E-A111-4841-B5BF-033BABA45027}" srcOrd="0" destOrd="3" presId="urn:microsoft.com/office/officeart/2005/8/layout/list1"/>
    <dgm:cxn modelId="{6E736DC9-A1A9-4CF3-A36B-97388F006DC9}" type="presOf" srcId="{066D52BE-F300-4174-A98C-0879C0A7116E}" destId="{E2EAE12E-A111-4841-B5BF-033BABA45027}" srcOrd="0" destOrd="1" presId="urn:microsoft.com/office/officeart/2005/8/layout/list1"/>
    <dgm:cxn modelId="{F485AF97-981F-4C7E-86E6-951B132FFB3B}" type="presOf" srcId="{E5A50E46-7430-40B6-AB41-CCC714F5C81B}" destId="{73B12574-5C66-4369-A83E-89EADD581913}" srcOrd="0" destOrd="0" presId="urn:microsoft.com/office/officeart/2005/8/layout/list1"/>
    <dgm:cxn modelId="{DDCCBA43-B551-4D17-9B93-4D29686330A9}" srcId="{4BC731F1-467D-4DAC-B79E-AA1724E70741}" destId="{BDA39D31-6E86-40FA-8B6D-8E66089C0652}" srcOrd="0" destOrd="0" parTransId="{917CC57A-9D61-4264-8576-8CE067C34304}" sibTransId="{76BB81C5-754D-48E3-93CA-79276338D523}"/>
    <dgm:cxn modelId="{FB69AC50-45AC-42C0-8C80-DC24127AB72C}" srcId="{4BC731F1-467D-4DAC-B79E-AA1724E70741}" destId="{E4A106FF-B6B6-4856-A0EC-FAE2F09A08EF}" srcOrd="1" destOrd="0" parTransId="{0391DE5B-0686-4023-B2C1-63AFB1A3AF5C}" sibTransId="{E512FBEE-64B4-4258-8EBD-EF1E477BC33D}"/>
    <dgm:cxn modelId="{74F0BEB9-5E08-43B6-881C-402128DA4CDC}" type="presOf" srcId="{05348D81-95AF-4306-ADA4-77F2AF7768AF}" destId="{F7E5FD78-74D1-4078-8829-4E19DE338872}" srcOrd="0" destOrd="0" presId="urn:microsoft.com/office/officeart/2005/8/layout/list1"/>
    <dgm:cxn modelId="{60987216-B41A-4687-9A4D-AECB9910CED0}" type="presOf" srcId="{BDA39D31-6E86-40FA-8B6D-8E66089C0652}" destId="{E2EAE12E-A111-4841-B5BF-033BABA45027}" srcOrd="0" destOrd="0" presId="urn:microsoft.com/office/officeart/2005/8/layout/list1"/>
    <dgm:cxn modelId="{DDF9F585-6F7B-4763-A9DB-3179A470EE3E}" type="presOf" srcId="{7FA658B0-F517-4281-B4AB-7F830ED59B7B}" destId="{9947FB07-6891-4210-9EBB-B553C7A5F87F}" srcOrd="0" destOrd="0" presId="urn:microsoft.com/office/officeart/2005/8/layout/list1"/>
    <dgm:cxn modelId="{2DACD0C0-97B3-4F31-A8BA-F27EA1E3D5A8}" srcId="{BDA39D31-6E86-40FA-8B6D-8E66089C0652}" destId="{066D52BE-F300-4174-A98C-0879C0A7116E}" srcOrd="0" destOrd="0" parTransId="{4455E9F3-A39F-4256-9127-0C1F987F55AB}" sibTransId="{3DE311A6-244A-4A68-B3F3-268309A8C4D1}"/>
    <dgm:cxn modelId="{FC8EA730-D1B8-410F-8FFD-F1051E31DDE2}" type="presOf" srcId="{7FA658B0-F517-4281-B4AB-7F830ED59B7B}" destId="{5F45271B-1674-41C0-A07F-41725ED107CE}" srcOrd="1" destOrd="0" presId="urn:microsoft.com/office/officeart/2005/8/layout/list1"/>
    <dgm:cxn modelId="{F8D27CA5-6161-4924-8D2A-62B4EA75263A}" type="presOf" srcId="{83A62490-ECD2-4CC9-9ECC-460720939949}" destId="{5423FAD3-20F8-4C6C-9149-0428178F880B}" srcOrd="1" destOrd="0" presId="urn:microsoft.com/office/officeart/2005/8/layout/list1"/>
    <dgm:cxn modelId="{61F7CB68-1E23-45B9-97D1-739B2C414108}" srcId="{05348D81-95AF-4306-ADA4-77F2AF7768AF}" destId="{83A62490-ECD2-4CC9-9ECC-460720939949}" srcOrd="0" destOrd="0" parTransId="{D8FCB225-D555-4FB4-B403-CF01A96928DB}" sibTransId="{1B7708AE-4F4B-4C3C-A764-DD7E21BA914D}"/>
    <dgm:cxn modelId="{3A095D2E-C96D-49DB-85C1-B95CB025994D}" srcId="{A76B593C-63B0-4C69-9F47-AA6A0399565F}" destId="{6310A780-88C4-44B8-B2D9-93F7E845792C}" srcOrd="0" destOrd="0" parTransId="{FD63724D-77CF-40FB-BEFD-059AD1A6E617}" sibTransId="{75F64327-081B-4DE7-97F2-288A459A9D89}"/>
    <dgm:cxn modelId="{97D0434B-3616-49B7-AEAD-7295BAA82112}" type="presOf" srcId="{E5A50E46-7430-40B6-AB41-CCC714F5C81B}" destId="{7A821117-3C62-4BA4-8E2C-F7F763F70FCA}" srcOrd="1" destOrd="0" presId="urn:microsoft.com/office/officeart/2005/8/layout/list1"/>
    <dgm:cxn modelId="{85B9B0AE-E26D-4931-B501-30E4417AD54D}" type="presOf" srcId="{A76B593C-63B0-4C69-9F47-AA6A0399565F}" destId="{E2EAE12E-A111-4841-B5BF-033BABA45027}" srcOrd="0" destOrd="4" presId="urn:microsoft.com/office/officeart/2005/8/layout/list1"/>
    <dgm:cxn modelId="{A7DCE3BD-CE51-411B-B760-4B7EB865094A}" srcId="{05348D81-95AF-4306-ADA4-77F2AF7768AF}" destId="{48FA0CC0-2F7E-4D05-91DC-1510649888DF}" srcOrd="2" destOrd="0" parTransId="{A1E3575D-9510-418A-9631-ADADE3D7E575}" sibTransId="{A3578D9F-BCD8-4D13-ACEE-6DF5C2F96507}"/>
    <dgm:cxn modelId="{DB655212-CA91-4743-BB2D-4FB507B5577E}" type="presOf" srcId="{48FA0CC0-2F7E-4D05-91DC-1510649888DF}" destId="{836CEF94-F4F4-4ECD-B8CD-3AB735D767C5}" srcOrd="1" destOrd="0" presId="urn:microsoft.com/office/officeart/2005/8/layout/list1"/>
    <dgm:cxn modelId="{81234A6E-41CC-48DE-8174-7368ACC5B0E3}" srcId="{05348D81-95AF-4306-ADA4-77F2AF7768AF}" destId="{4BC731F1-467D-4DAC-B79E-AA1724E70741}" srcOrd="4" destOrd="0" parTransId="{22C54FDC-D7B2-4982-9BF8-03DEF8D06F81}" sibTransId="{2E95637F-618C-4434-824F-88D9E27FEC40}"/>
    <dgm:cxn modelId="{B414133B-727C-40C2-B1E2-40DC28AE3CA1}" srcId="{05348D81-95AF-4306-ADA4-77F2AF7768AF}" destId="{7FA658B0-F517-4281-B4AB-7F830ED59B7B}" srcOrd="1" destOrd="0" parTransId="{99FF4346-51B6-48C6-9730-B283D2C3DD0A}" sibTransId="{91233540-01EE-4633-904A-1327C8AC155C}"/>
    <dgm:cxn modelId="{E3BB94F8-4C87-4ACC-89EA-403F105A889F}" type="presOf" srcId="{E4A106FF-B6B6-4856-A0EC-FAE2F09A08EF}" destId="{E2EAE12E-A111-4841-B5BF-033BABA45027}" srcOrd="0" destOrd="2" presId="urn:microsoft.com/office/officeart/2005/8/layout/list1"/>
    <dgm:cxn modelId="{815550AE-9221-439F-9664-661E373DC3BB}" type="presOf" srcId="{4BC731F1-467D-4DAC-B79E-AA1724E70741}" destId="{0E0EADB5-308C-4B8A-94D5-E9F82FC0B441}" srcOrd="1" destOrd="0" presId="urn:microsoft.com/office/officeart/2005/8/layout/list1"/>
    <dgm:cxn modelId="{3510BA3B-E6C3-4504-91C1-12E0CE12E0F0}" srcId="{4BC731F1-467D-4DAC-B79E-AA1724E70741}" destId="{A76B593C-63B0-4C69-9F47-AA6A0399565F}" srcOrd="2" destOrd="0" parTransId="{86B5D99D-39D2-4658-9A33-95C52A885814}" sibTransId="{D5431DCC-66C2-4B5D-87E3-1DFA05CAF29A}"/>
    <dgm:cxn modelId="{862C2774-4779-48C8-A33A-ABA888909E80}" srcId="{E4A106FF-B6B6-4856-A0EC-FAE2F09A08EF}" destId="{3587BE73-B969-49EF-B1F4-1CED7B29187F}" srcOrd="0" destOrd="0" parTransId="{292AA582-EE3E-4DCC-B84D-97E020216643}" sibTransId="{65840AAB-B984-46B6-8DDD-EF4277D4E901}"/>
    <dgm:cxn modelId="{814C550B-9797-456A-BAC3-8928A9F11D91}" type="presParOf" srcId="{F7E5FD78-74D1-4078-8829-4E19DE338872}" destId="{3F9C9760-5854-4DE7-A6AE-FD2BF4E23238}" srcOrd="0" destOrd="0" presId="urn:microsoft.com/office/officeart/2005/8/layout/list1"/>
    <dgm:cxn modelId="{CF32CC0B-34C8-4A5A-8717-B5CC24A7E2A5}" type="presParOf" srcId="{3F9C9760-5854-4DE7-A6AE-FD2BF4E23238}" destId="{01C55E6B-8B3F-4C18-B280-A06C73899C66}" srcOrd="0" destOrd="0" presId="urn:microsoft.com/office/officeart/2005/8/layout/list1"/>
    <dgm:cxn modelId="{46CFDC56-51E5-4608-A734-5A33F531BA5A}" type="presParOf" srcId="{3F9C9760-5854-4DE7-A6AE-FD2BF4E23238}" destId="{5423FAD3-20F8-4C6C-9149-0428178F880B}" srcOrd="1" destOrd="0" presId="urn:microsoft.com/office/officeart/2005/8/layout/list1"/>
    <dgm:cxn modelId="{B4D10E19-A406-4796-B2B8-BFD08FDDC35A}" type="presParOf" srcId="{F7E5FD78-74D1-4078-8829-4E19DE338872}" destId="{CD0D3D46-EA85-46AD-923D-4374D684BE87}" srcOrd="1" destOrd="0" presId="urn:microsoft.com/office/officeart/2005/8/layout/list1"/>
    <dgm:cxn modelId="{C5663FCE-3162-4554-BC95-5D1F28E87D95}" type="presParOf" srcId="{F7E5FD78-74D1-4078-8829-4E19DE338872}" destId="{4D606874-8558-4D33-8168-D9C3FFDD8166}" srcOrd="2" destOrd="0" presId="urn:microsoft.com/office/officeart/2005/8/layout/list1"/>
    <dgm:cxn modelId="{387E6C93-D7D6-467E-86EB-9E3CD280D94A}" type="presParOf" srcId="{F7E5FD78-74D1-4078-8829-4E19DE338872}" destId="{021FB549-A1A0-495C-81C3-E39CF95F512E}" srcOrd="3" destOrd="0" presId="urn:microsoft.com/office/officeart/2005/8/layout/list1"/>
    <dgm:cxn modelId="{7B5DC82B-D44A-4C3B-BBC6-6C3FE2B86EA2}" type="presParOf" srcId="{F7E5FD78-74D1-4078-8829-4E19DE338872}" destId="{2CDD7795-C97E-467B-B1E5-CE44BEE0558B}" srcOrd="4" destOrd="0" presId="urn:microsoft.com/office/officeart/2005/8/layout/list1"/>
    <dgm:cxn modelId="{79181A9C-FD9D-4432-B992-AF08CF2CB5E7}" type="presParOf" srcId="{2CDD7795-C97E-467B-B1E5-CE44BEE0558B}" destId="{9947FB07-6891-4210-9EBB-B553C7A5F87F}" srcOrd="0" destOrd="0" presId="urn:microsoft.com/office/officeart/2005/8/layout/list1"/>
    <dgm:cxn modelId="{263E67EE-9AE2-40C5-A025-97FAA2968B2D}" type="presParOf" srcId="{2CDD7795-C97E-467B-B1E5-CE44BEE0558B}" destId="{5F45271B-1674-41C0-A07F-41725ED107CE}" srcOrd="1" destOrd="0" presId="urn:microsoft.com/office/officeart/2005/8/layout/list1"/>
    <dgm:cxn modelId="{063F9CB9-E830-42A0-A7E1-51817E2CDA45}" type="presParOf" srcId="{F7E5FD78-74D1-4078-8829-4E19DE338872}" destId="{C04252E2-BFBD-4684-B1B0-1689CADDED35}" srcOrd="5" destOrd="0" presId="urn:microsoft.com/office/officeart/2005/8/layout/list1"/>
    <dgm:cxn modelId="{D8A2DAEA-44D3-409D-9837-A1036693395B}" type="presParOf" srcId="{F7E5FD78-74D1-4078-8829-4E19DE338872}" destId="{6BBB3133-01AF-4756-AF7F-3C426F366E63}" srcOrd="6" destOrd="0" presId="urn:microsoft.com/office/officeart/2005/8/layout/list1"/>
    <dgm:cxn modelId="{8BAA2455-E346-4110-BA78-1AAE0476E9DB}" type="presParOf" srcId="{F7E5FD78-74D1-4078-8829-4E19DE338872}" destId="{1E25E3D1-7069-41C4-83A2-10352956AB7F}" srcOrd="7" destOrd="0" presId="urn:microsoft.com/office/officeart/2005/8/layout/list1"/>
    <dgm:cxn modelId="{789C6E84-9728-40B9-A5AB-788BD0C4A327}" type="presParOf" srcId="{F7E5FD78-74D1-4078-8829-4E19DE338872}" destId="{C8EB90F6-7076-43BD-B600-9F82978A3526}" srcOrd="8" destOrd="0" presId="urn:microsoft.com/office/officeart/2005/8/layout/list1"/>
    <dgm:cxn modelId="{B936A45D-6133-4B59-BCB2-E8DBDF1E0B29}" type="presParOf" srcId="{C8EB90F6-7076-43BD-B600-9F82978A3526}" destId="{F651B1D9-61F0-4AED-84E3-AF77FFABAC27}" srcOrd="0" destOrd="0" presId="urn:microsoft.com/office/officeart/2005/8/layout/list1"/>
    <dgm:cxn modelId="{2FCF27D7-D766-44CC-9DA3-3B6A0BA86AF0}" type="presParOf" srcId="{C8EB90F6-7076-43BD-B600-9F82978A3526}" destId="{836CEF94-F4F4-4ECD-B8CD-3AB735D767C5}" srcOrd="1" destOrd="0" presId="urn:microsoft.com/office/officeart/2005/8/layout/list1"/>
    <dgm:cxn modelId="{6640218E-2FE5-43C8-A65F-6ED66E99B7BB}" type="presParOf" srcId="{F7E5FD78-74D1-4078-8829-4E19DE338872}" destId="{8D538BE2-1138-4463-BF37-B627ED48E494}" srcOrd="9" destOrd="0" presId="urn:microsoft.com/office/officeart/2005/8/layout/list1"/>
    <dgm:cxn modelId="{1B70E675-C913-4461-9025-51368DB572E8}" type="presParOf" srcId="{F7E5FD78-74D1-4078-8829-4E19DE338872}" destId="{695B27AB-E76D-4174-9CFF-6566FA90EE54}" srcOrd="10" destOrd="0" presId="urn:microsoft.com/office/officeart/2005/8/layout/list1"/>
    <dgm:cxn modelId="{0D6B51E8-29E5-4708-B682-0B87975031EE}" type="presParOf" srcId="{F7E5FD78-74D1-4078-8829-4E19DE338872}" destId="{86C835B9-400D-425B-BD2B-D42827429800}" srcOrd="11" destOrd="0" presId="urn:microsoft.com/office/officeart/2005/8/layout/list1"/>
    <dgm:cxn modelId="{4AF782DD-4866-4C67-9104-6C848FC00F67}" type="presParOf" srcId="{F7E5FD78-74D1-4078-8829-4E19DE338872}" destId="{2AFE8878-D558-468D-8F2F-F002ABB95C35}" srcOrd="12" destOrd="0" presId="urn:microsoft.com/office/officeart/2005/8/layout/list1"/>
    <dgm:cxn modelId="{12224CBC-4DF7-4D05-B8C0-0B4868AB993F}" type="presParOf" srcId="{2AFE8878-D558-468D-8F2F-F002ABB95C35}" destId="{73B12574-5C66-4369-A83E-89EADD581913}" srcOrd="0" destOrd="0" presId="urn:microsoft.com/office/officeart/2005/8/layout/list1"/>
    <dgm:cxn modelId="{3C71CFF0-B94C-41F2-8DEE-F22D04E7D368}" type="presParOf" srcId="{2AFE8878-D558-468D-8F2F-F002ABB95C35}" destId="{7A821117-3C62-4BA4-8E2C-F7F763F70FCA}" srcOrd="1" destOrd="0" presId="urn:microsoft.com/office/officeart/2005/8/layout/list1"/>
    <dgm:cxn modelId="{3DBDD27F-BB00-4445-BDB8-7A6A30BAB095}" type="presParOf" srcId="{F7E5FD78-74D1-4078-8829-4E19DE338872}" destId="{B5C4B11F-0C9B-42B8-80E2-768D511BD313}" srcOrd="13" destOrd="0" presId="urn:microsoft.com/office/officeart/2005/8/layout/list1"/>
    <dgm:cxn modelId="{6070687B-5248-44BA-8F3B-6E8B0A9AD5B5}" type="presParOf" srcId="{F7E5FD78-74D1-4078-8829-4E19DE338872}" destId="{74558CDE-1277-4E0C-A7BA-B2C220039E82}" srcOrd="14" destOrd="0" presId="urn:microsoft.com/office/officeart/2005/8/layout/list1"/>
    <dgm:cxn modelId="{572883FF-7319-4813-BE22-D9FEF9F9C143}" type="presParOf" srcId="{F7E5FD78-74D1-4078-8829-4E19DE338872}" destId="{F2EAC919-AF12-4524-A0CE-700A084CAA74}" srcOrd="15" destOrd="0" presId="urn:microsoft.com/office/officeart/2005/8/layout/list1"/>
    <dgm:cxn modelId="{3BAE2A97-08B8-48A7-80ED-61331455368D}" type="presParOf" srcId="{F7E5FD78-74D1-4078-8829-4E19DE338872}" destId="{3AD67FFC-CB5F-43CA-82E8-FCDB87BD6255}" srcOrd="16" destOrd="0" presId="urn:microsoft.com/office/officeart/2005/8/layout/list1"/>
    <dgm:cxn modelId="{4821BB79-94CD-4FDF-99B5-4DEFF6938351}" type="presParOf" srcId="{3AD67FFC-CB5F-43CA-82E8-FCDB87BD6255}" destId="{0A3B2F6C-C93B-41BE-892E-1E97705FE96C}" srcOrd="0" destOrd="0" presId="urn:microsoft.com/office/officeart/2005/8/layout/list1"/>
    <dgm:cxn modelId="{4AFF3EDE-0FF3-45CE-9C33-C64BABEFB60D}" type="presParOf" srcId="{3AD67FFC-CB5F-43CA-82E8-FCDB87BD6255}" destId="{0E0EADB5-308C-4B8A-94D5-E9F82FC0B441}" srcOrd="1" destOrd="0" presId="urn:microsoft.com/office/officeart/2005/8/layout/list1"/>
    <dgm:cxn modelId="{B053EF8C-D215-4D07-8180-4D37AD658330}" type="presParOf" srcId="{F7E5FD78-74D1-4078-8829-4E19DE338872}" destId="{EBD964ED-E18B-4676-ABA2-737DE36937F6}" srcOrd="17" destOrd="0" presId="urn:microsoft.com/office/officeart/2005/8/layout/list1"/>
    <dgm:cxn modelId="{4AEAC07F-09FA-4DD3-B896-E200C8DC7C19}" type="presParOf" srcId="{F7E5FD78-74D1-4078-8829-4E19DE338872}" destId="{E2EAE12E-A111-4841-B5BF-033BABA45027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6B20CA-F08E-4244-8C5E-B6FF24D77B2F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AFEDB47-63AC-4E64-89FD-53BB7E7B1F6C}">
      <dgm:prSet/>
      <dgm:spPr/>
      <dgm:t>
        <a:bodyPr/>
        <a:lstStyle/>
        <a:p>
          <a:r>
            <a:rPr lang="en-US" dirty="0"/>
            <a:t>How duration and distance change for top 10 streets for top 10 cities</a:t>
          </a:r>
        </a:p>
      </dgm:t>
    </dgm:pt>
    <dgm:pt modelId="{87CDA965-7970-4A0F-A582-761544C35647}" type="parTrans" cxnId="{B1D36530-1476-4D31-A761-851654ABAA9D}">
      <dgm:prSet/>
      <dgm:spPr/>
      <dgm:t>
        <a:bodyPr/>
        <a:lstStyle/>
        <a:p>
          <a:endParaRPr lang="en-US"/>
        </a:p>
      </dgm:t>
    </dgm:pt>
    <dgm:pt modelId="{DAFEBDE4-42EA-4C19-AEC5-2517CC814E3C}" type="sibTrans" cxnId="{B1D36530-1476-4D31-A761-851654ABAA9D}">
      <dgm:prSet/>
      <dgm:spPr/>
      <dgm:t>
        <a:bodyPr/>
        <a:lstStyle/>
        <a:p>
          <a:endParaRPr lang="en-US"/>
        </a:p>
      </dgm:t>
    </dgm:pt>
    <dgm:pt modelId="{751C66F3-7D70-46B4-9EC2-0921B65EEE1C}">
      <dgm:prSet/>
      <dgm:spPr/>
      <dgm:t>
        <a:bodyPr/>
        <a:lstStyle/>
        <a:p>
          <a:r>
            <a:rPr lang="en-US" dirty="0"/>
            <a:t>Does Duration distance and severity show any interesting feature?</a:t>
          </a:r>
        </a:p>
      </dgm:t>
    </dgm:pt>
    <dgm:pt modelId="{3AD40FC2-6CA5-428F-B4DB-58DBC84471BB}" type="parTrans" cxnId="{9D1FE202-BA91-4D3F-B2D0-2B2CF48E58F2}">
      <dgm:prSet/>
      <dgm:spPr/>
      <dgm:t>
        <a:bodyPr/>
        <a:lstStyle/>
        <a:p>
          <a:endParaRPr lang="en-US"/>
        </a:p>
      </dgm:t>
    </dgm:pt>
    <dgm:pt modelId="{BE74B0B2-4908-418C-AF5C-6B22D0F631A5}" type="sibTrans" cxnId="{9D1FE202-BA91-4D3F-B2D0-2B2CF48E58F2}">
      <dgm:prSet/>
      <dgm:spPr/>
      <dgm:t>
        <a:bodyPr/>
        <a:lstStyle/>
        <a:p>
          <a:endParaRPr lang="en-US"/>
        </a:p>
      </dgm:t>
    </dgm:pt>
    <dgm:pt modelId="{A7796864-6F94-42A0-9EAA-D6E2D00E7EDC}" type="pres">
      <dgm:prSet presAssocID="{656B20CA-F08E-4244-8C5E-B6FF24D77B2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6035BE-1781-47FD-9733-3B9941E2DA65}" type="pres">
      <dgm:prSet presAssocID="{FAFEDB47-63AC-4E64-89FD-53BB7E7B1F6C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60BF56-7C18-4CAA-A280-60F426F7C56C}" type="pres">
      <dgm:prSet presAssocID="{DAFEBDE4-42EA-4C19-AEC5-2517CC814E3C}" presName="spacer" presStyleCnt="0"/>
      <dgm:spPr/>
    </dgm:pt>
    <dgm:pt modelId="{1FDA0EC1-C9B8-4A1E-BEE7-36833687E7E6}" type="pres">
      <dgm:prSet presAssocID="{751C66F3-7D70-46B4-9EC2-0921B65EEE1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BCEF6B-E442-4917-9010-FB7FC0C41991}" type="presOf" srcId="{FAFEDB47-63AC-4E64-89FD-53BB7E7B1F6C}" destId="{966035BE-1781-47FD-9733-3B9941E2DA65}" srcOrd="0" destOrd="0" presId="urn:microsoft.com/office/officeart/2005/8/layout/vList2"/>
    <dgm:cxn modelId="{9D1FE202-BA91-4D3F-B2D0-2B2CF48E58F2}" srcId="{656B20CA-F08E-4244-8C5E-B6FF24D77B2F}" destId="{751C66F3-7D70-46B4-9EC2-0921B65EEE1C}" srcOrd="1" destOrd="0" parTransId="{3AD40FC2-6CA5-428F-B4DB-58DBC84471BB}" sibTransId="{BE74B0B2-4908-418C-AF5C-6B22D0F631A5}"/>
    <dgm:cxn modelId="{D87EE466-B6EF-4CB3-8EB5-C265A9347881}" type="presOf" srcId="{751C66F3-7D70-46B4-9EC2-0921B65EEE1C}" destId="{1FDA0EC1-C9B8-4A1E-BEE7-36833687E7E6}" srcOrd="0" destOrd="0" presId="urn:microsoft.com/office/officeart/2005/8/layout/vList2"/>
    <dgm:cxn modelId="{B1D36530-1476-4D31-A761-851654ABAA9D}" srcId="{656B20CA-F08E-4244-8C5E-B6FF24D77B2F}" destId="{FAFEDB47-63AC-4E64-89FD-53BB7E7B1F6C}" srcOrd="0" destOrd="0" parTransId="{87CDA965-7970-4A0F-A582-761544C35647}" sibTransId="{DAFEBDE4-42EA-4C19-AEC5-2517CC814E3C}"/>
    <dgm:cxn modelId="{B7FEEE55-AECD-4B88-985D-4834D345B8FF}" type="presOf" srcId="{656B20CA-F08E-4244-8C5E-B6FF24D77B2F}" destId="{A7796864-6F94-42A0-9EAA-D6E2D00E7EDC}" srcOrd="0" destOrd="0" presId="urn:microsoft.com/office/officeart/2005/8/layout/vList2"/>
    <dgm:cxn modelId="{1D8D508B-7D80-4252-BC2E-FEEA26DC229A}" type="presParOf" srcId="{A7796864-6F94-42A0-9EAA-D6E2D00E7EDC}" destId="{966035BE-1781-47FD-9733-3B9941E2DA65}" srcOrd="0" destOrd="0" presId="urn:microsoft.com/office/officeart/2005/8/layout/vList2"/>
    <dgm:cxn modelId="{3A1A37EC-ACE9-401B-B375-07820066FA0D}" type="presParOf" srcId="{A7796864-6F94-42A0-9EAA-D6E2D00E7EDC}" destId="{D060BF56-7C18-4CAA-A280-60F426F7C56C}" srcOrd="1" destOrd="0" presId="urn:microsoft.com/office/officeart/2005/8/layout/vList2"/>
    <dgm:cxn modelId="{9D881B8C-0738-47E9-BD51-AD0A457A690F}" type="presParOf" srcId="{A7796864-6F94-42A0-9EAA-D6E2D00E7EDC}" destId="{1FDA0EC1-C9B8-4A1E-BEE7-36833687E7E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6113BD-AF0F-44DA-878D-89EA829679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03D2EF-6014-4202-9426-CBFCE32AE5F4}">
      <dgm:prSet/>
      <dgm:spPr/>
      <dgm:t>
        <a:bodyPr/>
        <a:lstStyle/>
        <a:p>
          <a:r>
            <a:rPr kumimoji="1" lang="en-US" baseline="0"/>
            <a:t>Concern factors: Amenity, Bump, Crossing, Give_Way, Junction, No_Exit, Railway, Roundabout, Station, Stop, Traffic_Signal, Distance(mi), Severity. (13)</a:t>
          </a:r>
          <a:endParaRPr lang="en-US"/>
        </a:p>
      </dgm:t>
    </dgm:pt>
    <dgm:pt modelId="{8AA98651-DC85-445A-B905-72F7742FB8A7}" type="parTrans" cxnId="{6355D3ED-7209-4556-B263-5F56CCFEED40}">
      <dgm:prSet/>
      <dgm:spPr/>
      <dgm:t>
        <a:bodyPr/>
        <a:lstStyle/>
        <a:p>
          <a:endParaRPr lang="en-US"/>
        </a:p>
      </dgm:t>
    </dgm:pt>
    <dgm:pt modelId="{C8837D25-CC2C-4083-9B7D-7C13DDCA261F}" type="sibTrans" cxnId="{6355D3ED-7209-4556-B263-5F56CCFEED40}">
      <dgm:prSet/>
      <dgm:spPr/>
      <dgm:t>
        <a:bodyPr/>
        <a:lstStyle/>
        <a:p>
          <a:endParaRPr lang="en-US"/>
        </a:p>
      </dgm:t>
    </dgm:pt>
    <dgm:pt modelId="{483BA71B-C763-4C90-840F-E370ECE783A1}">
      <dgm:prSet/>
      <dgm:spPr/>
      <dgm:t>
        <a:bodyPr/>
        <a:lstStyle/>
        <a:p>
          <a:r>
            <a:rPr kumimoji="1" lang="en-US" baseline="0"/>
            <a:t>Aim: Using Clustering find any relationship between Infrastructure factors and severe accident.</a:t>
          </a:r>
          <a:endParaRPr lang="en-US"/>
        </a:p>
      </dgm:t>
    </dgm:pt>
    <dgm:pt modelId="{2D86B586-C944-4F6B-89CC-66119FAC9D60}" type="parTrans" cxnId="{112B0F9E-8902-41A3-BF29-2EE96520B6EB}">
      <dgm:prSet/>
      <dgm:spPr/>
      <dgm:t>
        <a:bodyPr/>
        <a:lstStyle/>
        <a:p>
          <a:endParaRPr lang="en-US"/>
        </a:p>
      </dgm:t>
    </dgm:pt>
    <dgm:pt modelId="{51A4534A-9F0E-4312-BF41-A19D835BF0C5}" type="sibTrans" cxnId="{112B0F9E-8902-41A3-BF29-2EE96520B6EB}">
      <dgm:prSet/>
      <dgm:spPr/>
      <dgm:t>
        <a:bodyPr/>
        <a:lstStyle/>
        <a:p>
          <a:endParaRPr lang="en-US"/>
        </a:p>
      </dgm:t>
    </dgm:pt>
    <dgm:pt modelId="{A214AA82-93F4-48A0-80AA-43E648D6C6E8}">
      <dgm:prSet/>
      <dgm:spPr/>
      <dgm:t>
        <a:bodyPr/>
        <a:lstStyle/>
        <a:p>
          <a:r>
            <a:rPr kumimoji="1" lang="en-US" baseline="0"/>
            <a:t>Dataframe shape(2974335, 40 )</a:t>
          </a:r>
          <a:endParaRPr lang="en-US"/>
        </a:p>
      </dgm:t>
    </dgm:pt>
    <dgm:pt modelId="{FDDA70B9-F830-4487-8F9B-6535587B7842}" type="parTrans" cxnId="{BA274134-A3C9-4F80-B6E2-D103CDE5B3FE}">
      <dgm:prSet/>
      <dgm:spPr/>
      <dgm:t>
        <a:bodyPr/>
        <a:lstStyle/>
        <a:p>
          <a:endParaRPr lang="en-US"/>
        </a:p>
      </dgm:t>
    </dgm:pt>
    <dgm:pt modelId="{5134618F-BE87-47AA-AE20-B195F54D873F}" type="sibTrans" cxnId="{BA274134-A3C9-4F80-B6E2-D103CDE5B3FE}">
      <dgm:prSet/>
      <dgm:spPr/>
      <dgm:t>
        <a:bodyPr/>
        <a:lstStyle/>
        <a:p>
          <a:endParaRPr lang="en-US"/>
        </a:p>
      </dgm:t>
    </dgm:pt>
    <dgm:pt modelId="{5A3AC814-2D11-47F7-A7BB-74C6CD038A2B}" type="pres">
      <dgm:prSet presAssocID="{976113BD-AF0F-44DA-878D-89EA8296790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D7FBA-7204-4CF8-858B-9953D11BD8F9}" type="pres">
      <dgm:prSet presAssocID="{3903D2EF-6014-4202-9426-CBFCE32AE5F4}" presName="compNode" presStyleCnt="0"/>
      <dgm:spPr/>
    </dgm:pt>
    <dgm:pt modelId="{36C6A8B2-97E1-4265-B7FC-D892FE1B6228}" type="pres">
      <dgm:prSet presAssocID="{3903D2EF-6014-4202-9426-CBFCE32AE5F4}" presName="bgRect" presStyleLbl="bgShp" presStyleIdx="0" presStyleCnt="3"/>
      <dgm:spPr/>
    </dgm:pt>
    <dgm:pt modelId="{9640790E-8B78-45BA-A65E-E93B23C24BE1}" type="pres">
      <dgm:prSet presAssocID="{3903D2EF-6014-4202-9426-CBFCE32AE5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Scooter"/>
        </a:ext>
      </dgm:extLst>
    </dgm:pt>
    <dgm:pt modelId="{410AC79F-85D6-4722-895C-952123413F33}" type="pres">
      <dgm:prSet presAssocID="{3903D2EF-6014-4202-9426-CBFCE32AE5F4}" presName="spaceRect" presStyleCnt="0"/>
      <dgm:spPr/>
    </dgm:pt>
    <dgm:pt modelId="{0DA8EE92-1F5D-49D6-8B0B-19867EEA7A34}" type="pres">
      <dgm:prSet presAssocID="{3903D2EF-6014-4202-9426-CBFCE32AE5F4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245340-391E-48A9-B286-2068FAEE49E4}" type="pres">
      <dgm:prSet presAssocID="{C8837D25-CC2C-4083-9B7D-7C13DDCA261F}" presName="sibTrans" presStyleCnt="0"/>
      <dgm:spPr/>
    </dgm:pt>
    <dgm:pt modelId="{2CEF203A-F05D-4CC5-A508-81AD55C53F2C}" type="pres">
      <dgm:prSet presAssocID="{483BA71B-C763-4C90-840F-E370ECE783A1}" presName="compNode" presStyleCnt="0"/>
      <dgm:spPr/>
    </dgm:pt>
    <dgm:pt modelId="{6063010E-0520-4F68-8647-15F528E0F3EB}" type="pres">
      <dgm:prSet presAssocID="{483BA71B-C763-4C90-840F-E370ECE783A1}" presName="bgRect" presStyleLbl="bgShp" presStyleIdx="1" presStyleCnt="3"/>
      <dgm:spPr/>
    </dgm:pt>
    <dgm:pt modelId="{DB3DEE16-BBE5-409D-95DD-420D9D062FF1}" type="pres">
      <dgm:prSet presAssocID="{483BA71B-C763-4C90-840F-E370ECE783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Meditation"/>
        </a:ext>
      </dgm:extLst>
    </dgm:pt>
    <dgm:pt modelId="{26ED4158-733D-4B28-A4BE-37B539640B3F}" type="pres">
      <dgm:prSet presAssocID="{483BA71B-C763-4C90-840F-E370ECE783A1}" presName="spaceRect" presStyleCnt="0"/>
      <dgm:spPr/>
    </dgm:pt>
    <dgm:pt modelId="{2491E2D1-4D84-4468-BD87-4319FC0EC10B}" type="pres">
      <dgm:prSet presAssocID="{483BA71B-C763-4C90-840F-E370ECE783A1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1B991A8-D77D-4B13-9EDA-0C594E899697}" type="pres">
      <dgm:prSet presAssocID="{51A4534A-9F0E-4312-BF41-A19D835BF0C5}" presName="sibTrans" presStyleCnt="0"/>
      <dgm:spPr/>
    </dgm:pt>
    <dgm:pt modelId="{4282867E-D2EC-4ABE-BBDE-93919EA1EE3F}" type="pres">
      <dgm:prSet presAssocID="{A214AA82-93F4-48A0-80AA-43E648D6C6E8}" presName="compNode" presStyleCnt="0"/>
      <dgm:spPr/>
    </dgm:pt>
    <dgm:pt modelId="{C505B7DE-EDA8-4C8E-BE2B-318C62215297}" type="pres">
      <dgm:prSet presAssocID="{A214AA82-93F4-48A0-80AA-43E648D6C6E8}" presName="bgRect" presStyleLbl="bgShp" presStyleIdx="2" presStyleCnt="3"/>
      <dgm:spPr/>
    </dgm:pt>
    <dgm:pt modelId="{5EC80E09-617C-4AF0-9349-7DDEDCA42128}" type="pres">
      <dgm:prSet presAssocID="{A214AA82-93F4-48A0-80AA-43E648D6C6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Skeleton"/>
        </a:ext>
      </dgm:extLst>
    </dgm:pt>
    <dgm:pt modelId="{3E1A9BCE-649D-4724-8370-016A75B6C0B6}" type="pres">
      <dgm:prSet presAssocID="{A214AA82-93F4-48A0-80AA-43E648D6C6E8}" presName="spaceRect" presStyleCnt="0"/>
      <dgm:spPr/>
    </dgm:pt>
    <dgm:pt modelId="{DB6CFF95-C1C1-4A1B-B181-C0D9FFCA0A5E}" type="pres">
      <dgm:prSet presAssocID="{A214AA82-93F4-48A0-80AA-43E648D6C6E8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4322AB9C-650F-4708-B416-B7AF07F99959}" type="presOf" srcId="{3903D2EF-6014-4202-9426-CBFCE32AE5F4}" destId="{0DA8EE92-1F5D-49D6-8B0B-19867EEA7A34}" srcOrd="0" destOrd="0" presId="urn:microsoft.com/office/officeart/2018/2/layout/IconVerticalSolidList"/>
    <dgm:cxn modelId="{55C8F534-0266-416C-9272-E60424343614}" type="presOf" srcId="{976113BD-AF0F-44DA-878D-89EA82967909}" destId="{5A3AC814-2D11-47F7-A7BB-74C6CD038A2B}" srcOrd="0" destOrd="0" presId="urn:microsoft.com/office/officeart/2018/2/layout/IconVerticalSolidList"/>
    <dgm:cxn modelId="{5A645AE0-6336-4431-AED0-D868D3D91080}" type="presOf" srcId="{A214AA82-93F4-48A0-80AA-43E648D6C6E8}" destId="{DB6CFF95-C1C1-4A1B-B181-C0D9FFCA0A5E}" srcOrd="0" destOrd="0" presId="urn:microsoft.com/office/officeart/2018/2/layout/IconVerticalSolidList"/>
    <dgm:cxn modelId="{6355D3ED-7209-4556-B263-5F56CCFEED40}" srcId="{976113BD-AF0F-44DA-878D-89EA82967909}" destId="{3903D2EF-6014-4202-9426-CBFCE32AE5F4}" srcOrd="0" destOrd="0" parTransId="{8AA98651-DC85-445A-B905-72F7742FB8A7}" sibTransId="{C8837D25-CC2C-4083-9B7D-7C13DDCA261F}"/>
    <dgm:cxn modelId="{BA274134-A3C9-4F80-B6E2-D103CDE5B3FE}" srcId="{976113BD-AF0F-44DA-878D-89EA82967909}" destId="{A214AA82-93F4-48A0-80AA-43E648D6C6E8}" srcOrd="2" destOrd="0" parTransId="{FDDA70B9-F830-4487-8F9B-6535587B7842}" sibTransId="{5134618F-BE87-47AA-AE20-B195F54D873F}"/>
    <dgm:cxn modelId="{112B0F9E-8902-41A3-BF29-2EE96520B6EB}" srcId="{976113BD-AF0F-44DA-878D-89EA82967909}" destId="{483BA71B-C763-4C90-840F-E370ECE783A1}" srcOrd="1" destOrd="0" parTransId="{2D86B586-C944-4F6B-89CC-66119FAC9D60}" sibTransId="{51A4534A-9F0E-4312-BF41-A19D835BF0C5}"/>
    <dgm:cxn modelId="{EB0406C7-AE55-4154-BB86-8F1546FA1D8D}" type="presOf" srcId="{483BA71B-C763-4C90-840F-E370ECE783A1}" destId="{2491E2D1-4D84-4468-BD87-4319FC0EC10B}" srcOrd="0" destOrd="0" presId="urn:microsoft.com/office/officeart/2018/2/layout/IconVerticalSolidList"/>
    <dgm:cxn modelId="{3D0B7C89-5525-4EA0-BEAA-56F192C43D41}" type="presParOf" srcId="{5A3AC814-2D11-47F7-A7BB-74C6CD038A2B}" destId="{168D7FBA-7204-4CF8-858B-9953D11BD8F9}" srcOrd="0" destOrd="0" presId="urn:microsoft.com/office/officeart/2018/2/layout/IconVerticalSolidList"/>
    <dgm:cxn modelId="{E1B553C7-B372-48DE-819F-130196F746E7}" type="presParOf" srcId="{168D7FBA-7204-4CF8-858B-9953D11BD8F9}" destId="{36C6A8B2-97E1-4265-B7FC-D892FE1B6228}" srcOrd="0" destOrd="0" presId="urn:microsoft.com/office/officeart/2018/2/layout/IconVerticalSolidList"/>
    <dgm:cxn modelId="{F2990888-5973-459A-9B9A-DA8E7E6EE5E7}" type="presParOf" srcId="{168D7FBA-7204-4CF8-858B-9953D11BD8F9}" destId="{9640790E-8B78-45BA-A65E-E93B23C24BE1}" srcOrd="1" destOrd="0" presId="urn:microsoft.com/office/officeart/2018/2/layout/IconVerticalSolidList"/>
    <dgm:cxn modelId="{D5D0792A-3B31-4455-93E7-FF48948C48EB}" type="presParOf" srcId="{168D7FBA-7204-4CF8-858B-9953D11BD8F9}" destId="{410AC79F-85D6-4722-895C-952123413F33}" srcOrd="2" destOrd="0" presId="urn:microsoft.com/office/officeart/2018/2/layout/IconVerticalSolidList"/>
    <dgm:cxn modelId="{B1A7D37B-DFC3-4AC2-8034-123323EC40E2}" type="presParOf" srcId="{168D7FBA-7204-4CF8-858B-9953D11BD8F9}" destId="{0DA8EE92-1F5D-49D6-8B0B-19867EEA7A34}" srcOrd="3" destOrd="0" presId="urn:microsoft.com/office/officeart/2018/2/layout/IconVerticalSolidList"/>
    <dgm:cxn modelId="{AD5A9A1E-FD44-4AA9-85EA-3AFE49E19E8C}" type="presParOf" srcId="{5A3AC814-2D11-47F7-A7BB-74C6CD038A2B}" destId="{C9245340-391E-48A9-B286-2068FAEE49E4}" srcOrd="1" destOrd="0" presId="urn:microsoft.com/office/officeart/2018/2/layout/IconVerticalSolidList"/>
    <dgm:cxn modelId="{B1B0AE4B-601D-4472-AABB-74308AE52711}" type="presParOf" srcId="{5A3AC814-2D11-47F7-A7BB-74C6CD038A2B}" destId="{2CEF203A-F05D-4CC5-A508-81AD55C53F2C}" srcOrd="2" destOrd="0" presId="urn:microsoft.com/office/officeart/2018/2/layout/IconVerticalSolidList"/>
    <dgm:cxn modelId="{3F926518-25B8-4EB2-8C17-A0E4B172329C}" type="presParOf" srcId="{2CEF203A-F05D-4CC5-A508-81AD55C53F2C}" destId="{6063010E-0520-4F68-8647-15F528E0F3EB}" srcOrd="0" destOrd="0" presId="urn:microsoft.com/office/officeart/2018/2/layout/IconVerticalSolidList"/>
    <dgm:cxn modelId="{4CD5F83C-DBF5-4752-8512-313F5072C4D3}" type="presParOf" srcId="{2CEF203A-F05D-4CC5-A508-81AD55C53F2C}" destId="{DB3DEE16-BBE5-409D-95DD-420D9D062FF1}" srcOrd="1" destOrd="0" presId="urn:microsoft.com/office/officeart/2018/2/layout/IconVerticalSolidList"/>
    <dgm:cxn modelId="{C1C6FA39-459A-4E87-A88A-19F7517549AC}" type="presParOf" srcId="{2CEF203A-F05D-4CC5-A508-81AD55C53F2C}" destId="{26ED4158-733D-4B28-A4BE-37B539640B3F}" srcOrd="2" destOrd="0" presId="urn:microsoft.com/office/officeart/2018/2/layout/IconVerticalSolidList"/>
    <dgm:cxn modelId="{4106F6DC-7294-4A28-9BDA-B58B9C7ED827}" type="presParOf" srcId="{2CEF203A-F05D-4CC5-A508-81AD55C53F2C}" destId="{2491E2D1-4D84-4468-BD87-4319FC0EC10B}" srcOrd="3" destOrd="0" presId="urn:microsoft.com/office/officeart/2018/2/layout/IconVerticalSolidList"/>
    <dgm:cxn modelId="{1503C43B-F1FC-45CA-8C9E-80168CBF0B1C}" type="presParOf" srcId="{5A3AC814-2D11-47F7-A7BB-74C6CD038A2B}" destId="{F1B991A8-D77D-4B13-9EDA-0C594E899697}" srcOrd="3" destOrd="0" presId="urn:microsoft.com/office/officeart/2018/2/layout/IconVerticalSolidList"/>
    <dgm:cxn modelId="{1C852AB3-F44E-4997-8599-9553A00BCAA9}" type="presParOf" srcId="{5A3AC814-2D11-47F7-A7BB-74C6CD038A2B}" destId="{4282867E-D2EC-4ABE-BBDE-93919EA1EE3F}" srcOrd="4" destOrd="0" presId="urn:microsoft.com/office/officeart/2018/2/layout/IconVerticalSolidList"/>
    <dgm:cxn modelId="{8DFF494C-CEC2-4604-A36E-19F4DE7D0CD7}" type="presParOf" srcId="{4282867E-D2EC-4ABE-BBDE-93919EA1EE3F}" destId="{C505B7DE-EDA8-4C8E-BE2B-318C62215297}" srcOrd="0" destOrd="0" presId="urn:microsoft.com/office/officeart/2018/2/layout/IconVerticalSolidList"/>
    <dgm:cxn modelId="{D83ECCE8-DEAD-4629-A272-B0986DEADCE4}" type="presParOf" srcId="{4282867E-D2EC-4ABE-BBDE-93919EA1EE3F}" destId="{5EC80E09-617C-4AF0-9349-7DDEDCA42128}" srcOrd="1" destOrd="0" presId="urn:microsoft.com/office/officeart/2018/2/layout/IconVerticalSolidList"/>
    <dgm:cxn modelId="{64954FCB-B0A4-4094-B261-DAA00DFC4029}" type="presParOf" srcId="{4282867E-D2EC-4ABE-BBDE-93919EA1EE3F}" destId="{3E1A9BCE-649D-4724-8370-016A75B6C0B6}" srcOrd="2" destOrd="0" presId="urn:microsoft.com/office/officeart/2018/2/layout/IconVerticalSolidList"/>
    <dgm:cxn modelId="{67033ABD-526F-4263-A3F5-4034EB7090A2}" type="presParOf" srcId="{4282867E-D2EC-4ABE-BBDE-93919EA1EE3F}" destId="{DB6CFF95-C1C1-4A1B-B181-C0D9FFCA0A5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6113BD-AF0F-44DA-878D-89EA8296790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3903D2EF-6014-4202-9426-CBFCE32AE5F4}">
      <dgm:prSet/>
      <dgm:spPr/>
      <dgm:t>
        <a:bodyPr/>
        <a:lstStyle/>
        <a:p>
          <a:r>
            <a:rPr kumimoji="1" lang="en-US" baseline="0"/>
            <a:t>Concern factors: Amenity, Bump, Crossing, Give_Way, Junction, No_Exit, Railway, Roundabout, Station, Stop, Traffic_Signal, Distance(mi), Severity. (13)</a:t>
          </a:r>
          <a:endParaRPr lang="en-US"/>
        </a:p>
      </dgm:t>
    </dgm:pt>
    <dgm:pt modelId="{8AA98651-DC85-445A-B905-72F7742FB8A7}" type="parTrans" cxnId="{6355D3ED-7209-4556-B263-5F56CCFEED40}">
      <dgm:prSet/>
      <dgm:spPr/>
      <dgm:t>
        <a:bodyPr/>
        <a:lstStyle/>
        <a:p>
          <a:endParaRPr lang="en-US"/>
        </a:p>
      </dgm:t>
    </dgm:pt>
    <dgm:pt modelId="{C8837D25-CC2C-4083-9B7D-7C13DDCA261F}" type="sibTrans" cxnId="{6355D3ED-7209-4556-B263-5F56CCFEED40}">
      <dgm:prSet/>
      <dgm:spPr/>
      <dgm:t>
        <a:bodyPr/>
        <a:lstStyle/>
        <a:p>
          <a:endParaRPr lang="en-US"/>
        </a:p>
      </dgm:t>
    </dgm:pt>
    <dgm:pt modelId="{483BA71B-C763-4C90-840F-E370ECE783A1}">
      <dgm:prSet/>
      <dgm:spPr/>
      <dgm:t>
        <a:bodyPr/>
        <a:lstStyle/>
        <a:p>
          <a:r>
            <a:rPr kumimoji="1" lang="en-US" baseline="0"/>
            <a:t>Aim: Using Clustering find any relationship between Infrastructure factors and severe accident.</a:t>
          </a:r>
          <a:endParaRPr lang="en-US"/>
        </a:p>
      </dgm:t>
    </dgm:pt>
    <dgm:pt modelId="{2D86B586-C944-4F6B-89CC-66119FAC9D60}" type="parTrans" cxnId="{112B0F9E-8902-41A3-BF29-2EE96520B6EB}">
      <dgm:prSet/>
      <dgm:spPr/>
      <dgm:t>
        <a:bodyPr/>
        <a:lstStyle/>
        <a:p>
          <a:endParaRPr lang="en-US"/>
        </a:p>
      </dgm:t>
    </dgm:pt>
    <dgm:pt modelId="{51A4534A-9F0E-4312-BF41-A19D835BF0C5}" type="sibTrans" cxnId="{112B0F9E-8902-41A3-BF29-2EE96520B6EB}">
      <dgm:prSet/>
      <dgm:spPr/>
      <dgm:t>
        <a:bodyPr/>
        <a:lstStyle/>
        <a:p>
          <a:endParaRPr lang="en-US"/>
        </a:p>
      </dgm:t>
    </dgm:pt>
    <dgm:pt modelId="{A214AA82-93F4-48A0-80AA-43E648D6C6E8}">
      <dgm:prSet/>
      <dgm:spPr/>
      <dgm:t>
        <a:bodyPr/>
        <a:lstStyle/>
        <a:p>
          <a:r>
            <a:rPr kumimoji="1" lang="en-US" baseline="0"/>
            <a:t>Dataframe shape(2974335, 40 )</a:t>
          </a:r>
          <a:endParaRPr lang="en-US"/>
        </a:p>
      </dgm:t>
    </dgm:pt>
    <dgm:pt modelId="{FDDA70B9-F830-4487-8F9B-6535587B7842}" type="parTrans" cxnId="{BA274134-A3C9-4F80-B6E2-D103CDE5B3FE}">
      <dgm:prSet/>
      <dgm:spPr/>
      <dgm:t>
        <a:bodyPr/>
        <a:lstStyle/>
        <a:p>
          <a:endParaRPr lang="en-US"/>
        </a:p>
      </dgm:t>
    </dgm:pt>
    <dgm:pt modelId="{5134618F-BE87-47AA-AE20-B195F54D873F}" type="sibTrans" cxnId="{BA274134-A3C9-4F80-B6E2-D103CDE5B3FE}">
      <dgm:prSet/>
      <dgm:spPr/>
      <dgm:t>
        <a:bodyPr/>
        <a:lstStyle/>
        <a:p>
          <a:endParaRPr lang="en-US"/>
        </a:p>
      </dgm:t>
    </dgm:pt>
    <dgm:pt modelId="{5A3AC814-2D11-47F7-A7BB-74C6CD038A2B}" type="pres">
      <dgm:prSet presAssocID="{976113BD-AF0F-44DA-878D-89EA82967909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68D7FBA-7204-4CF8-858B-9953D11BD8F9}" type="pres">
      <dgm:prSet presAssocID="{3903D2EF-6014-4202-9426-CBFCE32AE5F4}" presName="compNode" presStyleCnt="0"/>
      <dgm:spPr/>
    </dgm:pt>
    <dgm:pt modelId="{36C6A8B2-97E1-4265-B7FC-D892FE1B6228}" type="pres">
      <dgm:prSet presAssocID="{3903D2EF-6014-4202-9426-CBFCE32AE5F4}" presName="bgRect" presStyleLbl="bgShp" presStyleIdx="0" presStyleCnt="3"/>
      <dgm:spPr/>
    </dgm:pt>
    <dgm:pt modelId="{9640790E-8B78-45BA-A65E-E93B23C24BE1}" type="pres">
      <dgm:prSet presAssocID="{3903D2EF-6014-4202-9426-CBFCE32AE5F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Scooter"/>
        </a:ext>
      </dgm:extLst>
    </dgm:pt>
    <dgm:pt modelId="{410AC79F-85D6-4722-895C-952123413F33}" type="pres">
      <dgm:prSet presAssocID="{3903D2EF-6014-4202-9426-CBFCE32AE5F4}" presName="spaceRect" presStyleCnt="0"/>
      <dgm:spPr/>
    </dgm:pt>
    <dgm:pt modelId="{0DA8EE92-1F5D-49D6-8B0B-19867EEA7A34}" type="pres">
      <dgm:prSet presAssocID="{3903D2EF-6014-4202-9426-CBFCE32AE5F4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245340-391E-48A9-B286-2068FAEE49E4}" type="pres">
      <dgm:prSet presAssocID="{C8837D25-CC2C-4083-9B7D-7C13DDCA261F}" presName="sibTrans" presStyleCnt="0"/>
      <dgm:spPr/>
    </dgm:pt>
    <dgm:pt modelId="{2CEF203A-F05D-4CC5-A508-81AD55C53F2C}" type="pres">
      <dgm:prSet presAssocID="{483BA71B-C763-4C90-840F-E370ECE783A1}" presName="compNode" presStyleCnt="0"/>
      <dgm:spPr/>
    </dgm:pt>
    <dgm:pt modelId="{6063010E-0520-4F68-8647-15F528E0F3EB}" type="pres">
      <dgm:prSet presAssocID="{483BA71B-C763-4C90-840F-E370ECE783A1}" presName="bgRect" presStyleLbl="bgShp" presStyleIdx="1" presStyleCnt="3"/>
      <dgm:spPr/>
    </dgm:pt>
    <dgm:pt modelId="{DB3DEE16-BBE5-409D-95DD-420D9D062FF1}" type="pres">
      <dgm:prSet presAssocID="{483BA71B-C763-4C90-840F-E370ECE783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Meditation"/>
        </a:ext>
      </dgm:extLst>
    </dgm:pt>
    <dgm:pt modelId="{26ED4158-733D-4B28-A4BE-37B539640B3F}" type="pres">
      <dgm:prSet presAssocID="{483BA71B-C763-4C90-840F-E370ECE783A1}" presName="spaceRect" presStyleCnt="0"/>
      <dgm:spPr/>
    </dgm:pt>
    <dgm:pt modelId="{2491E2D1-4D84-4468-BD87-4319FC0EC10B}" type="pres">
      <dgm:prSet presAssocID="{483BA71B-C763-4C90-840F-E370ECE783A1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1B991A8-D77D-4B13-9EDA-0C594E899697}" type="pres">
      <dgm:prSet presAssocID="{51A4534A-9F0E-4312-BF41-A19D835BF0C5}" presName="sibTrans" presStyleCnt="0"/>
      <dgm:spPr/>
    </dgm:pt>
    <dgm:pt modelId="{4282867E-D2EC-4ABE-BBDE-93919EA1EE3F}" type="pres">
      <dgm:prSet presAssocID="{A214AA82-93F4-48A0-80AA-43E648D6C6E8}" presName="compNode" presStyleCnt="0"/>
      <dgm:spPr/>
    </dgm:pt>
    <dgm:pt modelId="{C505B7DE-EDA8-4C8E-BE2B-318C62215297}" type="pres">
      <dgm:prSet presAssocID="{A214AA82-93F4-48A0-80AA-43E648D6C6E8}" presName="bgRect" presStyleLbl="bgShp" presStyleIdx="2" presStyleCnt="3"/>
      <dgm:spPr/>
    </dgm:pt>
    <dgm:pt modelId="{5EC80E09-617C-4AF0-9349-7DDEDCA42128}" type="pres">
      <dgm:prSet presAssocID="{A214AA82-93F4-48A0-80AA-43E648D6C6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="" xmlns:dgm14="http://schemas.microsoft.com/office/drawing/2010/diagram" id="0" name="" descr="Skeleton"/>
        </a:ext>
      </dgm:extLst>
    </dgm:pt>
    <dgm:pt modelId="{3E1A9BCE-649D-4724-8370-016A75B6C0B6}" type="pres">
      <dgm:prSet presAssocID="{A214AA82-93F4-48A0-80AA-43E648D6C6E8}" presName="spaceRect" presStyleCnt="0"/>
      <dgm:spPr/>
    </dgm:pt>
    <dgm:pt modelId="{DB6CFF95-C1C1-4A1B-B181-C0D9FFCA0A5E}" type="pres">
      <dgm:prSet presAssocID="{A214AA82-93F4-48A0-80AA-43E648D6C6E8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4322AB9C-650F-4708-B416-B7AF07F99959}" type="presOf" srcId="{3903D2EF-6014-4202-9426-CBFCE32AE5F4}" destId="{0DA8EE92-1F5D-49D6-8B0B-19867EEA7A34}" srcOrd="0" destOrd="0" presId="urn:microsoft.com/office/officeart/2018/2/layout/IconVerticalSolidList"/>
    <dgm:cxn modelId="{55C8F534-0266-416C-9272-E60424343614}" type="presOf" srcId="{976113BD-AF0F-44DA-878D-89EA82967909}" destId="{5A3AC814-2D11-47F7-A7BB-74C6CD038A2B}" srcOrd="0" destOrd="0" presId="urn:microsoft.com/office/officeart/2018/2/layout/IconVerticalSolidList"/>
    <dgm:cxn modelId="{5A645AE0-6336-4431-AED0-D868D3D91080}" type="presOf" srcId="{A214AA82-93F4-48A0-80AA-43E648D6C6E8}" destId="{DB6CFF95-C1C1-4A1B-B181-C0D9FFCA0A5E}" srcOrd="0" destOrd="0" presId="urn:microsoft.com/office/officeart/2018/2/layout/IconVerticalSolidList"/>
    <dgm:cxn modelId="{6355D3ED-7209-4556-B263-5F56CCFEED40}" srcId="{976113BD-AF0F-44DA-878D-89EA82967909}" destId="{3903D2EF-6014-4202-9426-CBFCE32AE5F4}" srcOrd="0" destOrd="0" parTransId="{8AA98651-DC85-445A-B905-72F7742FB8A7}" sibTransId="{C8837D25-CC2C-4083-9B7D-7C13DDCA261F}"/>
    <dgm:cxn modelId="{BA274134-A3C9-4F80-B6E2-D103CDE5B3FE}" srcId="{976113BD-AF0F-44DA-878D-89EA82967909}" destId="{A214AA82-93F4-48A0-80AA-43E648D6C6E8}" srcOrd="2" destOrd="0" parTransId="{FDDA70B9-F830-4487-8F9B-6535587B7842}" sibTransId="{5134618F-BE87-47AA-AE20-B195F54D873F}"/>
    <dgm:cxn modelId="{112B0F9E-8902-41A3-BF29-2EE96520B6EB}" srcId="{976113BD-AF0F-44DA-878D-89EA82967909}" destId="{483BA71B-C763-4C90-840F-E370ECE783A1}" srcOrd="1" destOrd="0" parTransId="{2D86B586-C944-4F6B-89CC-66119FAC9D60}" sibTransId="{51A4534A-9F0E-4312-BF41-A19D835BF0C5}"/>
    <dgm:cxn modelId="{EB0406C7-AE55-4154-BB86-8F1546FA1D8D}" type="presOf" srcId="{483BA71B-C763-4C90-840F-E370ECE783A1}" destId="{2491E2D1-4D84-4468-BD87-4319FC0EC10B}" srcOrd="0" destOrd="0" presId="urn:microsoft.com/office/officeart/2018/2/layout/IconVerticalSolidList"/>
    <dgm:cxn modelId="{3D0B7C89-5525-4EA0-BEAA-56F192C43D41}" type="presParOf" srcId="{5A3AC814-2D11-47F7-A7BB-74C6CD038A2B}" destId="{168D7FBA-7204-4CF8-858B-9953D11BD8F9}" srcOrd="0" destOrd="0" presId="urn:microsoft.com/office/officeart/2018/2/layout/IconVerticalSolidList"/>
    <dgm:cxn modelId="{E1B553C7-B372-48DE-819F-130196F746E7}" type="presParOf" srcId="{168D7FBA-7204-4CF8-858B-9953D11BD8F9}" destId="{36C6A8B2-97E1-4265-B7FC-D892FE1B6228}" srcOrd="0" destOrd="0" presId="urn:microsoft.com/office/officeart/2018/2/layout/IconVerticalSolidList"/>
    <dgm:cxn modelId="{F2990888-5973-459A-9B9A-DA8E7E6EE5E7}" type="presParOf" srcId="{168D7FBA-7204-4CF8-858B-9953D11BD8F9}" destId="{9640790E-8B78-45BA-A65E-E93B23C24BE1}" srcOrd="1" destOrd="0" presId="urn:microsoft.com/office/officeart/2018/2/layout/IconVerticalSolidList"/>
    <dgm:cxn modelId="{D5D0792A-3B31-4455-93E7-FF48948C48EB}" type="presParOf" srcId="{168D7FBA-7204-4CF8-858B-9953D11BD8F9}" destId="{410AC79F-85D6-4722-895C-952123413F33}" srcOrd="2" destOrd="0" presId="urn:microsoft.com/office/officeart/2018/2/layout/IconVerticalSolidList"/>
    <dgm:cxn modelId="{B1A7D37B-DFC3-4AC2-8034-123323EC40E2}" type="presParOf" srcId="{168D7FBA-7204-4CF8-858B-9953D11BD8F9}" destId="{0DA8EE92-1F5D-49D6-8B0B-19867EEA7A34}" srcOrd="3" destOrd="0" presId="urn:microsoft.com/office/officeart/2018/2/layout/IconVerticalSolidList"/>
    <dgm:cxn modelId="{AD5A9A1E-FD44-4AA9-85EA-3AFE49E19E8C}" type="presParOf" srcId="{5A3AC814-2D11-47F7-A7BB-74C6CD038A2B}" destId="{C9245340-391E-48A9-B286-2068FAEE49E4}" srcOrd="1" destOrd="0" presId="urn:microsoft.com/office/officeart/2018/2/layout/IconVerticalSolidList"/>
    <dgm:cxn modelId="{B1B0AE4B-601D-4472-AABB-74308AE52711}" type="presParOf" srcId="{5A3AC814-2D11-47F7-A7BB-74C6CD038A2B}" destId="{2CEF203A-F05D-4CC5-A508-81AD55C53F2C}" srcOrd="2" destOrd="0" presId="urn:microsoft.com/office/officeart/2018/2/layout/IconVerticalSolidList"/>
    <dgm:cxn modelId="{3F926518-25B8-4EB2-8C17-A0E4B172329C}" type="presParOf" srcId="{2CEF203A-F05D-4CC5-A508-81AD55C53F2C}" destId="{6063010E-0520-4F68-8647-15F528E0F3EB}" srcOrd="0" destOrd="0" presId="urn:microsoft.com/office/officeart/2018/2/layout/IconVerticalSolidList"/>
    <dgm:cxn modelId="{4CD5F83C-DBF5-4752-8512-313F5072C4D3}" type="presParOf" srcId="{2CEF203A-F05D-4CC5-A508-81AD55C53F2C}" destId="{DB3DEE16-BBE5-409D-95DD-420D9D062FF1}" srcOrd="1" destOrd="0" presId="urn:microsoft.com/office/officeart/2018/2/layout/IconVerticalSolidList"/>
    <dgm:cxn modelId="{C1C6FA39-459A-4E87-A88A-19F7517549AC}" type="presParOf" srcId="{2CEF203A-F05D-4CC5-A508-81AD55C53F2C}" destId="{26ED4158-733D-4B28-A4BE-37B539640B3F}" srcOrd="2" destOrd="0" presId="urn:microsoft.com/office/officeart/2018/2/layout/IconVerticalSolidList"/>
    <dgm:cxn modelId="{4106F6DC-7294-4A28-9BDA-B58B9C7ED827}" type="presParOf" srcId="{2CEF203A-F05D-4CC5-A508-81AD55C53F2C}" destId="{2491E2D1-4D84-4468-BD87-4319FC0EC10B}" srcOrd="3" destOrd="0" presId="urn:microsoft.com/office/officeart/2018/2/layout/IconVerticalSolidList"/>
    <dgm:cxn modelId="{1503C43B-F1FC-45CA-8C9E-80168CBF0B1C}" type="presParOf" srcId="{5A3AC814-2D11-47F7-A7BB-74C6CD038A2B}" destId="{F1B991A8-D77D-4B13-9EDA-0C594E899697}" srcOrd="3" destOrd="0" presId="urn:microsoft.com/office/officeart/2018/2/layout/IconVerticalSolidList"/>
    <dgm:cxn modelId="{1C852AB3-F44E-4997-8599-9553A00BCAA9}" type="presParOf" srcId="{5A3AC814-2D11-47F7-A7BB-74C6CD038A2B}" destId="{4282867E-D2EC-4ABE-BBDE-93919EA1EE3F}" srcOrd="4" destOrd="0" presId="urn:microsoft.com/office/officeart/2018/2/layout/IconVerticalSolidList"/>
    <dgm:cxn modelId="{8DFF494C-CEC2-4604-A36E-19F4DE7D0CD7}" type="presParOf" srcId="{4282867E-D2EC-4ABE-BBDE-93919EA1EE3F}" destId="{C505B7DE-EDA8-4C8E-BE2B-318C62215297}" srcOrd="0" destOrd="0" presId="urn:microsoft.com/office/officeart/2018/2/layout/IconVerticalSolidList"/>
    <dgm:cxn modelId="{D83ECCE8-DEAD-4629-A272-B0986DEADCE4}" type="presParOf" srcId="{4282867E-D2EC-4ABE-BBDE-93919EA1EE3F}" destId="{5EC80E09-617C-4AF0-9349-7DDEDCA42128}" srcOrd="1" destOrd="0" presId="urn:microsoft.com/office/officeart/2018/2/layout/IconVerticalSolidList"/>
    <dgm:cxn modelId="{64954FCB-B0A4-4094-B261-DAA00DFC4029}" type="presParOf" srcId="{4282867E-D2EC-4ABE-BBDE-93919EA1EE3F}" destId="{3E1A9BCE-649D-4724-8370-016A75B6C0B6}" srcOrd="2" destOrd="0" presId="urn:microsoft.com/office/officeart/2018/2/layout/IconVerticalSolidList"/>
    <dgm:cxn modelId="{67033ABD-526F-4263-A3F5-4034EB7090A2}" type="presParOf" srcId="{4282867E-D2EC-4ABE-BBDE-93919EA1EE3F}" destId="{DB6CFF95-C1C1-4A1B-B181-C0D9FFCA0A5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D606874-8558-4D33-8168-D9C3FFDD8166}">
      <dsp:nvSpPr>
        <dsp:cNvPr id="0" name=""/>
        <dsp:cNvSpPr/>
      </dsp:nvSpPr>
      <dsp:spPr>
        <a:xfrm>
          <a:off x="0" y="341477"/>
          <a:ext cx="1095828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3FAD3-20F8-4C6C-9149-0428178F880B}">
      <dsp:nvSpPr>
        <dsp:cNvPr id="0" name=""/>
        <dsp:cNvSpPr/>
      </dsp:nvSpPr>
      <dsp:spPr>
        <a:xfrm>
          <a:off x="547914" y="120077"/>
          <a:ext cx="7670801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38" tIns="0" rIns="289938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Georgia" panose="02040502050405020303" pitchFamily="18" charset="0"/>
            </a:rPr>
            <a:t>Data across 49 states in USA</a:t>
          </a:r>
        </a:p>
      </dsp:txBody>
      <dsp:txXfrm>
        <a:off x="547914" y="120077"/>
        <a:ext cx="7670801" cy="442800"/>
      </dsp:txXfrm>
    </dsp:sp>
    <dsp:sp modelId="{6BBB3133-01AF-4756-AF7F-3C426F366E63}">
      <dsp:nvSpPr>
        <dsp:cNvPr id="0" name=""/>
        <dsp:cNvSpPr/>
      </dsp:nvSpPr>
      <dsp:spPr>
        <a:xfrm>
          <a:off x="0" y="1021877"/>
          <a:ext cx="1095828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2208075"/>
              <a:satOff val="7189"/>
              <a:lumOff val="25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5271B-1674-41C0-A07F-41725ED107CE}">
      <dsp:nvSpPr>
        <dsp:cNvPr id="0" name=""/>
        <dsp:cNvSpPr/>
      </dsp:nvSpPr>
      <dsp:spPr>
        <a:xfrm>
          <a:off x="547914" y="800477"/>
          <a:ext cx="7670801" cy="442800"/>
        </a:xfrm>
        <a:prstGeom prst="roundRect">
          <a:avLst/>
        </a:prstGeom>
        <a:solidFill>
          <a:schemeClr val="accent5">
            <a:hueOff val="2208075"/>
            <a:satOff val="7189"/>
            <a:lumOff val="25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38" tIns="0" rIns="289938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Georgia" panose="02040502050405020303" pitchFamily="18" charset="0"/>
            </a:rPr>
            <a:t>Traffic accidents from February 2016 to March 2019</a:t>
          </a:r>
        </a:p>
      </dsp:txBody>
      <dsp:txXfrm>
        <a:off x="547914" y="800477"/>
        <a:ext cx="7670801" cy="442800"/>
      </dsp:txXfrm>
    </dsp:sp>
    <dsp:sp modelId="{695B27AB-E76D-4174-9CFF-6566FA90EE54}">
      <dsp:nvSpPr>
        <dsp:cNvPr id="0" name=""/>
        <dsp:cNvSpPr/>
      </dsp:nvSpPr>
      <dsp:spPr>
        <a:xfrm>
          <a:off x="0" y="1702277"/>
          <a:ext cx="1095828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4416149"/>
              <a:satOff val="14379"/>
              <a:lumOff val="5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6CEF94-F4F4-4ECD-B8CD-3AB735D767C5}">
      <dsp:nvSpPr>
        <dsp:cNvPr id="0" name=""/>
        <dsp:cNvSpPr/>
      </dsp:nvSpPr>
      <dsp:spPr>
        <a:xfrm>
          <a:off x="547914" y="1480877"/>
          <a:ext cx="7670801" cy="442800"/>
        </a:xfrm>
        <a:prstGeom prst="roundRect">
          <a:avLst/>
        </a:prstGeom>
        <a:solidFill>
          <a:schemeClr val="accent5">
            <a:hueOff val="4416149"/>
            <a:satOff val="14379"/>
            <a:lumOff val="5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38" tIns="0" rIns="289938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Georgia" panose="02040502050405020303" pitchFamily="18" charset="0"/>
            </a:rPr>
            <a:t>Using two APIs which provide streaming traffic event data</a:t>
          </a:r>
        </a:p>
      </dsp:txBody>
      <dsp:txXfrm>
        <a:off x="547914" y="1480877"/>
        <a:ext cx="7670801" cy="442800"/>
      </dsp:txXfrm>
    </dsp:sp>
    <dsp:sp modelId="{74558CDE-1277-4E0C-A7BA-B2C220039E82}">
      <dsp:nvSpPr>
        <dsp:cNvPr id="0" name=""/>
        <dsp:cNvSpPr/>
      </dsp:nvSpPr>
      <dsp:spPr>
        <a:xfrm>
          <a:off x="0" y="2382677"/>
          <a:ext cx="1095828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6624224"/>
              <a:satOff val="21568"/>
              <a:lumOff val="75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21117-3C62-4BA4-8E2C-F7F763F70FCA}">
      <dsp:nvSpPr>
        <dsp:cNvPr id="0" name=""/>
        <dsp:cNvSpPr/>
      </dsp:nvSpPr>
      <dsp:spPr>
        <a:xfrm>
          <a:off x="547914" y="2161277"/>
          <a:ext cx="7670801" cy="442800"/>
        </a:xfrm>
        <a:prstGeom prst="roundRect">
          <a:avLst/>
        </a:prstGeom>
        <a:solidFill>
          <a:schemeClr val="accent5">
            <a:hueOff val="6624224"/>
            <a:satOff val="21568"/>
            <a:lumOff val="75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38" tIns="0" rIns="289938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Georgia" panose="02040502050405020303" pitchFamily="18" charset="0"/>
            </a:rPr>
            <a:t>Contains </a:t>
          </a:r>
          <a:r>
            <a:rPr lang="en-US" sz="1500" b="1" kern="1200">
              <a:latin typeface="Georgia" panose="02040502050405020303" pitchFamily="18" charset="0"/>
            </a:rPr>
            <a:t>2,243,939(2.24 million)</a:t>
          </a:r>
          <a:r>
            <a:rPr lang="en-US" sz="1500" kern="1200">
              <a:latin typeface="Georgia" panose="02040502050405020303" pitchFamily="18" charset="0"/>
            </a:rPr>
            <a:t> rows and </a:t>
          </a:r>
          <a:r>
            <a:rPr lang="en-US" sz="1500" b="1" kern="1200">
              <a:latin typeface="Georgia" panose="02040502050405020303" pitchFamily="18" charset="0"/>
            </a:rPr>
            <a:t>49</a:t>
          </a:r>
          <a:r>
            <a:rPr lang="en-US" sz="1500" kern="1200">
              <a:latin typeface="Georgia" panose="02040502050405020303" pitchFamily="18" charset="0"/>
            </a:rPr>
            <a:t> columns</a:t>
          </a:r>
        </a:p>
      </dsp:txBody>
      <dsp:txXfrm>
        <a:off x="547914" y="2161277"/>
        <a:ext cx="7670801" cy="442800"/>
      </dsp:txXfrm>
    </dsp:sp>
    <dsp:sp modelId="{E2EAE12E-A111-4841-B5BF-033BABA45027}">
      <dsp:nvSpPr>
        <dsp:cNvPr id="0" name=""/>
        <dsp:cNvSpPr/>
      </dsp:nvSpPr>
      <dsp:spPr>
        <a:xfrm>
          <a:off x="0" y="3063077"/>
          <a:ext cx="10958288" cy="274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5">
              <a:hueOff val="8832298"/>
              <a:satOff val="28758"/>
              <a:lumOff val="100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0485" tIns="312420" rIns="850485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>
              <a:latin typeface="Georgia" panose="02040502050405020303" pitchFamily="18" charset="0"/>
            </a:rPr>
            <a:t>Accident Identifiers (Occurrence)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Georgia" panose="02040502050405020303" pitchFamily="18" charset="0"/>
            </a:rPr>
            <a:t>ID, Source, TMC(Traffic Message Channel), Start Time, End Time, Start Lat, Start </a:t>
          </a:r>
          <a:r>
            <a:rPr lang="en-US" sz="1500" kern="1200" dirty="0" err="1">
              <a:latin typeface="Georgia" panose="02040502050405020303" pitchFamily="18" charset="0"/>
            </a:rPr>
            <a:t>Lng</a:t>
          </a:r>
          <a:r>
            <a:rPr lang="en-US" sz="1500" kern="1200" dirty="0">
              <a:latin typeface="Georgia" panose="02040502050405020303" pitchFamily="18" charset="0"/>
            </a:rPr>
            <a:t>, End Lat, End </a:t>
          </a:r>
          <a:r>
            <a:rPr lang="en-US" sz="1500" kern="1200" dirty="0" err="1">
              <a:latin typeface="Georgia" panose="02040502050405020303" pitchFamily="18" charset="0"/>
            </a:rPr>
            <a:t>Lng,Time</a:t>
          </a:r>
          <a:r>
            <a:rPr lang="en-US" sz="1500" kern="1200" dirty="0">
              <a:latin typeface="Georgia" panose="02040502050405020303" pitchFamily="18" charset="0"/>
            </a:rPr>
            <a:t>-zone, Description and Address fields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>
              <a:latin typeface="Georgia" panose="02040502050405020303" pitchFamily="18" charset="0"/>
            </a:rPr>
            <a:t>Accident Identifiers (Type)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Georgia" panose="02040502050405020303" pitchFamily="18" charset="0"/>
            </a:rPr>
            <a:t>Severity, Distance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b="1" kern="1200" dirty="0">
              <a:latin typeface="Georgia" panose="02040502050405020303" pitchFamily="18" charset="0"/>
            </a:rPr>
            <a:t>Factors </a:t>
          </a:r>
        </a:p>
        <a:p>
          <a:pPr marL="228600" lvl="2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>
              <a:latin typeface="Georgia" panose="02040502050405020303" pitchFamily="18" charset="0"/>
            </a:rPr>
            <a:t>'</a:t>
          </a:r>
          <a:r>
            <a:rPr lang="en-US" sz="1500" kern="1200" dirty="0" err="1">
              <a:latin typeface="Georgia" panose="02040502050405020303" pitchFamily="18" charset="0"/>
            </a:rPr>
            <a:t>Weather_Timestamp</a:t>
          </a:r>
          <a:r>
            <a:rPr lang="en-US" sz="1500" kern="1200" dirty="0">
              <a:latin typeface="Georgia" panose="02040502050405020303" pitchFamily="18" charset="0"/>
            </a:rPr>
            <a:t>’, 'Temperature(F)', '</a:t>
          </a:r>
          <a:r>
            <a:rPr lang="en-US" sz="1500" kern="1200" dirty="0" err="1">
              <a:latin typeface="Georgia" panose="02040502050405020303" pitchFamily="18" charset="0"/>
            </a:rPr>
            <a:t>Wind_Chill</a:t>
          </a:r>
          <a:r>
            <a:rPr lang="en-US" sz="1500" kern="1200" dirty="0">
              <a:latin typeface="Georgia" panose="02040502050405020303" pitchFamily="18" charset="0"/>
            </a:rPr>
            <a:t>(F)', 'Humidity(%)', 'Pressure(in)’, 'Visibility(mi)', '</a:t>
          </a:r>
          <a:r>
            <a:rPr lang="en-US" sz="1500" kern="1200" dirty="0" err="1">
              <a:latin typeface="Georgia" panose="02040502050405020303" pitchFamily="18" charset="0"/>
            </a:rPr>
            <a:t>Wind_Direction</a:t>
          </a:r>
          <a:r>
            <a:rPr lang="en-US" sz="1500" kern="1200" dirty="0">
              <a:latin typeface="Georgia" panose="02040502050405020303" pitchFamily="18" charset="0"/>
            </a:rPr>
            <a:t>', '</a:t>
          </a:r>
          <a:r>
            <a:rPr lang="en-US" sz="1500" kern="1200" dirty="0" err="1">
              <a:latin typeface="Georgia" panose="02040502050405020303" pitchFamily="18" charset="0"/>
            </a:rPr>
            <a:t>Wind_Speed</a:t>
          </a:r>
          <a:r>
            <a:rPr lang="en-US" sz="1500" kern="1200" dirty="0">
              <a:latin typeface="Georgia" panose="02040502050405020303" pitchFamily="18" charset="0"/>
            </a:rPr>
            <a:t>(mph)’, 'Precipitation(in)', '</a:t>
          </a:r>
          <a:r>
            <a:rPr lang="en-US" sz="1500" kern="1200" dirty="0" err="1">
              <a:latin typeface="Georgia" panose="02040502050405020303" pitchFamily="18" charset="0"/>
            </a:rPr>
            <a:t>Weather_Condition</a:t>
          </a:r>
          <a:r>
            <a:rPr lang="en-US" sz="1500" kern="1200" dirty="0">
              <a:latin typeface="Georgia" panose="02040502050405020303" pitchFamily="18" charset="0"/>
            </a:rPr>
            <a:t>', 'Amenity', 'Bump', 'Crossing’, '</a:t>
          </a:r>
          <a:r>
            <a:rPr lang="en-US" sz="1500" kern="1200" dirty="0" err="1">
              <a:latin typeface="Georgia" panose="02040502050405020303" pitchFamily="18" charset="0"/>
            </a:rPr>
            <a:t>Give_Way</a:t>
          </a:r>
          <a:r>
            <a:rPr lang="en-US" sz="1500" kern="1200" dirty="0">
              <a:latin typeface="Georgia" panose="02040502050405020303" pitchFamily="18" charset="0"/>
            </a:rPr>
            <a:t>', 'Junction', '</a:t>
          </a:r>
          <a:r>
            <a:rPr lang="en-US" sz="1500" kern="1200" dirty="0" err="1">
              <a:latin typeface="Georgia" panose="02040502050405020303" pitchFamily="18" charset="0"/>
            </a:rPr>
            <a:t>No_Exit</a:t>
          </a:r>
          <a:r>
            <a:rPr lang="en-US" sz="1500" kern="1200" dirty="0">
              <a:latin typeface="Georgia" panose="02040502050405020303" pitchFamily="18" charset="0"/>
            </a:rPr>
            <a:t>', 'Railway', 'Roundabout', 'Station’, 'Stop', '</a:t>
          </a:r>
          <a:r>
            <a:rPr lang="en-US" sz="1500" kern="1200" dirty="0" err="1">
              <a:latin typeface="Georgia" panose="02040502050405020303" pitchFamily="18" charset="0"/>
            </a:rPr>
            <a:t>Traffic_Calming</a:t>
          </a:r>
          <a:r>
            <a:rPr lang="en-US" sz="1500" kern="1200" dirty="0">
              <a:latin typeface="Georgia" panose="02040502050405020303" pitchFamily="18" charset="0"/>
            </a:rPr>
            <a:t>', '</a:t>
          </a:r>
          <a:r>
            <a:rPr lang="en-US" sz="1500" kern="1200" dirty="0" err="1">
              <a:latin typeface="Georgia" panose="02040502050405020303" pitchFamily="18" charset="0"/>
            </a:rPr>
            <a:t>Traffic_Signal</a:t>
          </a:r>
          <a:r>
            <a:rPr lang="en-US" sz="1500" kern="1200" dirty="0">
              <a:latin typeface="Georgia" panose="02040502050405020303" pitchFamily="18" charset="0"/>
            </a:rPr>
            <a:t>', '</a:t>
          </a:r>
          <a:r>
            <a:rPr lang="en-US" sz="1500" kern="1200" dirty="0" err="1">
              <a:latin typeface="Georgia" panose="02040502050405020303" pitchFamily="18" charset="0"/>
            </a:rPr>
            <a:t>Turning_Loop</a:t>
          </a:r>
          <a:r>
            <a:rPr lang="en-US" sz="1500" kern="1200" dirty="0">
              <a:latin typeface="Georgia" panose="02040502050405020303" pitchFamily="18" charset="0"/>
            </a:rPr>
            <a:t>’, '</a:t>
          </a:r>
          <a:r>
            <a:rPr lang="en-US" sz="1500" kern="1200" dirty="0" err="1">
              <a:latin typeface="Georgia" panose="02040502050405020303" pitchFamily="18" charset="0"/>
            </a:rPr>
            <a:t>Sunrise_Sunset</a:t>
          </a:r>
          <a:r>
            <a:rPr lang="en-US" sz="1500" kern="1200" dirty="0">
              <a:latin typeface="Georgia" panose="02040502050405020303" pitchFamily="18" charset="0"/>
            </a:rPr>
            <a:t>', '</a:t>
          </a:r>
          <a:r>
            <a:rPr lang="en-US" sz="1500" kern="1200" dirty="0" err="1">
              <a:latin typeface="Georgia" panose="02040502050405020303" pitchFamily="18" charset="0"/>
            </a:rPr>
            <a:t>Civil_Twilight</a:t>
          </a:r>
          <a:r>
            <a:rPr lang="en-US" sz="1500" kern="1200" dirty="0">
              <a:latin typeface="Georgia" panose="02040502050405020303" pitchFamily="18" charset="0"/>
            </a:rPr>
            <a:t>', '</a:t>
          </a:r>
          <a:r>
            <a:rPr lang="en-US" sz="1500" kern="1200" dirty="0" err="1">
              <a:latin typeface="Georgia" panose="02040502050405020303" pitchFamily="18" charset="0"/>
            </a:rPr>
            <a:t>Nautical_Twilight</a:t>
          </a:r>
          <a:r>
            <a:rPr lang="en-US" sz="1500" kern="1200" dirty="0">
              <a:latin typeface="Georgia" panose="02040502050405020303" pitchFamily="18" charset="0"/>
            </a:rPr>
            <a:t>’, '</a:t>
          </a:r>
          <a:r>
            <a:rPr lang="en-US" sz="1500" kern="1200" dirty="0" err="1">
              <a:latin typeface="Georgia" panose="02040502050405020303" pitchFamily="18" charset="0"/>
            </a:rPr>
            <a:t>Astronomical_Twilight</a:t>
          </a:r>
          <a:r>
            <a:rPr lang="en-US" sz="1500" kern="1200" dirty="0">
              <a:latin typeface="Georgia" panose="02040502050405020303" pitchFamily="18" charset="0"/>
            </a:rPr>
            <a:t>'</a:t>
          </a:r>
        </a:p>
      </dsp:txBody>
      <dsp:txXfrm>
        <a:off x="0" y="3063077"/>
        <a:ext cx="10958288" cy="2740500"/>
      </dsp:txXfrm>
    </dsp:sp>
    <dsp:sp modelId="{0E0EADB5-308C-4B8A-94D5-E9F82FC0B441}">
      <dsp:nvSpPr>
        <dsp:cNvPr id="0" name=""/>
        <dsp:cNvSpPr/>
      </dsp:nvSpPr>
      <dsp:spPr>
        <a:xfrm>
          <a:off x="547914" y="2841677"/>
          <a:ext cx="7670801" cy="442800"/>
        </a:xfrm>
        <a:prstGeom prst="roundRect">
          <a:avLst/>
        </a:prstGeom>
        <a:solidFill>
          <a:schemeClr val="accent5">
            <a:hueOff val="8832298"/>
            <a:satOff val="28758"/>
            <a:lumOff val="1000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938" tIns="0" rIns="289938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>
              <a:latin typeface="Georgia" panose="02040502050405020303" pitchFamily="18" charset="0"/>
            </a:rPr>
            <a:t>49 features of the dataset can be broken down into groups:</a:t>
          </a:r>
        </a:p>
      </dsp:txBody>
      <dsp:txXfrm>
        <a:off x="547914" y="2841677"/>
        <a:ext cx="7670801" cy="4428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6C6A8B2-97E1-4265-B7FC-D892FE1B6228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0790E-8B78-45BA-A65E-E93B23C24BE1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8EE92-1F5D-49D6-8B0B-19867EEA7A34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900" kern="1200" baseline="0"/>
            <a:t>Concern factors: Amenity, Bump, Crossing, Give_Way, Junction, No_Exit, Railway, Roundabout, Station, Stop, Traffic_Signal, Distance(mi), Severity. (13)</a:t>
          </a:r>
          <a:endParaRPr lang="en-US" sz="1900" kern="1200"/>
        </a:p>
      </dsp:txBody>
      <dsp:txXfrm>
        <a:off x="1840237" y="680"/>
        <a:ext cx="4666066" cy="1593279"/>
      </dsp:txXfrm>
    </dsp:sp>
    <dsp:sp modelId="{6063010E-0520-4F68-8647-15F528E0F3EB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DEE16-BBE5-409D-95DD-420D9D062FF1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1E2D1-4D84-4468-BD87-4319FC0EC10B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900" kern="1200" baseline="0"/>
            <a:t>Aim: Using Clustering find any relationship between Infrastructure factors and severe accident.</a:t>
          </a:r>
          <a:endParaRPr lang="en-US" sz="1900" kern="1200"/>
        </a:p>
      </dsp:txBody>
      <dsp:txXfrm>
        <a:off x="1840237" y="1992280"/>
        <a:ext cx="4666066" cy="1593279"/>
      </dsp:txXfrm>
    </dsp:sp>
    <dsp:sp modelId="{C505B7DE-EDA8-4C8E-BE2B-318C62215297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80E09-617C-4AF0-9349-7DDEDCA42128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CFF95-C1C1-4A1B-B181-C0D9FFCA0A5E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900" kern="1200" baseline="0"/>
            <a:t>Dataframe shape(2974335, 40 )</a:t>
          </a:r>
          <a:endParaRPr lang="en-US" sz="1900" kern="1200"/>
        </a:p>
      </dsp:txBody>
      <dsp:txXfrm>
        <a:off x="1840237" y="3983879"/>
        <a:ext cx="4666066" cy="1593279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6C6A8B2-97E1-4265-B7FC-D892FE1B6228}">
      <dsp:nvSpPr>
        <dsp:cNvPr id="0" name=""/>
        <dsp:cNvSpPr/>
      </dsp:nvSpPr>
      <dsp:spPr>
        <a:xfrm>
          <a:off x="0" y="680"/>
          <a:ext cx="6506304" cy="15932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0790E-8B78-45BA-A65E-E93B23C24BE1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8EE92-1F5D-49D6-8B0B-19867EEA7A34}">
      <dsp:nvSpPr>
        <dsp:cNvPr id="0" name=""/>
        <dsp:cNvSpPr/>
      </dsp:nvSpPr>
      <dsp:spPr>
        <a:xfrm>
          <a:off x="1840237" y="6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900" kern="1200" baseline="0"/>
            <a:t>Concern factors: Amenity, Bump, Crossing, Give_Way, Junction, No_Exit, Railway, Roundabout, Station, Stop, Traffic_Signal, Distance(mi), Severity. (13)</a:t>
          </a:r>
          <a:endParaRPr lang="en-US" sz="1900" kern="1200"/>
        </a:p>
      </dsp:txBody>
      <dsp:txXfrm>
        <a:off x="1840237" y="680"/>
        <a:ext cx="4666066" cy="1593279"/>
      </dsp:txXfrm>
    </dsp:sp>
    <dsp:sp modelId="{6063010E-0520-4F68-8647-15F528E0F3EB}">
      <dsp:nvSpPr>
        <dsp:cNvPr id="0" name=""/>
        <dsp:cNvSpPr/>
      </dsp:nvSpPr>
      <dsp:spPr>
        <a:xfrm>
          <a:off x="0" y="1992280"/>
          <a:ext cx="6506304" cy="15932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DEE16-BBE5-409D-95DD-420D9D062FF1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1E2D1-4D84-4468-BD87-4319FC0EC10B}">
      <dsp:nvSpPr>
        <dsp:cNvPr id="0" name=""/>
        <dsp:cNvSpPr/>
      </dsp:nvSpPr>
      <dsp:spPr>
        <a:xfrm>
          <a:off x="1840237" y="1992280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900" kern="1200" baseline="0"/>
            <a:t>Aim: Using Clustering find any relationship between Infrastructure factors and severe accident.</a:t>
          </a:r>
          <a:endParaRPr lang="en-US" sz="1900" kern="1200"/>
        </a:p>
      </dsp:txBody>
      <dsp:txXfrm>
        <a:off x="1840237" y="1992280"/>
        <a:ext cx="4666066" cy="1593279"/>
      </dsp:txXfrm>
    </dsp:sp>
    <dsp:sp modelId="{C505B7DE-EDA8-4C8E-BE2B-318C62215297}">
      <dsp:nvSpPr>
        <dsp:cNvPr id="0" name=""/>
        <dsp:cNvSpPr/>
      </dsp:nvSpPr>
      <dsp:spPr>
        <a:xfrm>
          <a:off x="0" y="3983879"/>
          <a:ext cx="6506304" cy="15932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80E09-617C-4AF0-9349-7DDEDCA42128}">
      <dsp:nvSpPr>
        <dsp:cNvPr id="0" name=""/>
        <dsp:cNvSpPr/>
      </dsp:nvSpPr>
      <dsp:spPr>
        <a:xfrm>
          <a:off x="481967" y="434236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=""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CFF95-C1C1-4A1B-B181-C0D9FFCA0A5E}">
      <dsp:nvSpPr>
        <dsp:cNvPr id="0" name=""/>
        <dsp:cNvSpPr/>
      </dsp:nvSpPr>
      <dsp:spPr>
        <a:xfrm>
          <a:off x="1840237" y="3983879"/>
          <a:ext cx="4666066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1" lang="en-US" sz="1900" kern="1200" baseline="0"/>
            <a:t>Dataframe shape(2974335, 40 )</a:t>
          </a:r>
          <a:endParaRPr lang="en-US" sz="1900" kern="1200"/>
        </a:p>
      </dsp:txBody>
      <dsp:txXfrm>
        <a:off x="1840237" y="3983879"/>
        <a:ext cx="4666066" cy="15932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pPr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4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cid:7B35CD93-5C3A-4566-9966-B9C5F7C3D6C9@scu.edu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iki.openstreetmap.org/wiki/TMC/Event_Code_Lis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iki.openstreetmap.org/wiki/TMC/Event_Code_Lis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pixabay.com/illustrations/abstract-background-wallpaper-1779559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56C94072-1B34-48FB-9A9C-5A9A0FFC857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=""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="" xmlns:a16="http://schemas.microsoft.com/office/drawing/2014/main" id="{A5019358-4900-4555-99FF-EF6AE90B8E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1D5941F3-0256-4E90-BBBC-5A6EDEB8E0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US Accidents-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Group 6</a:t>
            </a:r>
          </a:p>
        </p:txBody>
      </p:sp>
    </p:spTree>
    <p:extLst>
      <p:ext uri="{BB962C8B-B14F-4D97-AF65-F5344CB8AC3E}">
        <p14:creationId xmlns=""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C909E52-D693-4603-B52F-22C19016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284481"/>
            <a:ext cx="11003280" cy="5892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Georgia" panose="02040502050405020303" pitchFamily="18" charset="0"/>
              </a:rPr>
              <a:t>Role of severity, duration and distance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CFC64F4-072A-43AF-A208-903D73E499C2}"/>
              </a:ext>
            </a:extLst>
          </p:cNvPr>
          <p:cNvSpPr/>
          <p:nvPr/>
        </p:nvSpPr>
        <p:spPr>
          <a:xfrm>
            <a:off x="1114425" y="1076236"/>
            <a:ext cx="51149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Georgia" panose="02040502050405020303" pitchFamily="18" charset="0"/>
              </a:rPr>
              <a:t>Severity 3 </a:t>
            </a:r>
            <a:r>
              <a:rPr lang="en-US" dirty="0">
                <a:latin typeface="Georgia" panose="02040502050405020303" pitchFamily="18" charset="0"/>
              </a:rPr>
              <a:t>accidents show higher distance but smaller duration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>
                <a:latin typeface="Georgia" panose="02040502050405020303" pitchFamily="18" charset="0"/>
              </a:rPr>
              <a:t>Severity 4 </a:t>
            </a:r>
            <a:r>
              <a:rPr lang="en-US" dirty="0">
                <a:latin typeface="Georgia" panose="02040502050405020303" pitchFamily="18" charset="0"/>
              </a:rPr>
              <a:t>accidents show low distance and higher duration in only a few cases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Duration distance and severity don’t seem to have much relation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Long duration and larger distance may also mean blockage or accumulation of traffic and hence are not related to accident severity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Abnormally large distance have shown understandable time delays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Abnormal time delays may mean API issues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5E80915-4083-4689-B2D7-276B57E69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275" y="1076236"/>
            <a:ext cx="5038725" cy="4619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1502732-7E34-4C70-9AB5-DE3E774BE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4664189"/>
            <a:ext cx="4581525" cy="2063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5098A76-44FC-4451-A0B6-CA249F02F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8960" y="4664189"/>
            <a:ext cx="600075" cy="4762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083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C909E52-D693-4603-B52F-22C19016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284481"/>
            <a:ext cx="11003280" cy="5892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Georgia" panose="02040502050405020303" pitchFamily="18" charset="0"/>
              </a:rPr>
              <a:t>Role of severity, duration and distance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4D04378-14CF-47F4-8C02-8361158B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10" y="873761"/>
            <a:ext cx="6568485" cy="3927683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="" xmlns:a16="http://schemas.microsoft.com/office/drawing/2014/main" id="{B97C8529-769E-4054-A2C1-6F8597A9CE63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3765429566"/>
              </p:ext>
            </p:extLst>
          </p:nvPr>
        </p:nvGraphicFramePr>
        <p:xfrm>
          <a:off x="6670675" y="4886960"/>
          <a:ext cx="5114925" cy="1779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390546042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C909E52-D693-4603-B52F-22C19016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284481"/>
            <a:ext cx="11003280" cy="5892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Georgia" panose="02040502050405020303" pitchFamily="18" charset="0"/>
              </a:rPr>
              <a:t>Role of severity, duration and distance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4D04378-14CF-47F4-8C02-8361158B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90" y="1129325"/>
            <a:ext cx="6568485" cy="39276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BB871EE-6FA6-4F0D-90DD-38F819231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3429000"/>
            <a:ext cx="64389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E348F8D-9388-4EA1-8D8A-2858C31A4459}"/>
              </a:ext>
            </a:extLst>
          </p:cNvPr>
          <p:cNvSpPr txBox="1"/>
          <p:nvPr/>
        </p:nvSpPr>
        <p:spPr>
          <a:xfrm>
            <a:off x="1249680" y="5728675"/>
            <a:ext cx="3230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as no relation with type of accident severity</a:t>
            </a:r>
          </a:p>
        </p:txBody>
      </p:sp>
    </p:spTree>
    <p:extLst>
      <p:ext uri="{BB962C8B-B14F-4D97-AF65-F5344CB8AC3E}">
        <p14:creationId xmlns="" xmlns:p14="http://schemas.microsoft.com/office/powerpoint/2010/main" val="2853442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C909E52-D693-4603-B52F-22C19016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284481"/>
            <a:ext cx="11003280" cy="5892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Georgia" panose="02040502050405020303" pitchFamily="18" charset="0"/>
              </a:rPr>
              <a:t>Role of severity, duration and distance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4D04378-14CF-47F4-8C02-8361158B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90" y="1129325"/>
            <a:ext cx="6568485" cy="39276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4BD1622-E248-4CCB-99DF-4D52DF19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74" y="3121717"/>
            <a:ext cx="6446426" cy="3736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C836F18-1B61-400C-B023-4459F9B8710D}"/>
              </a:ext>
            </a:extLst>
          </p:cNvPr>
          <p:cNvSpPr txBox="1"/>
          <p:nvPr/>
        </p:nvSpPr>
        <p:spPr>
          <a:xfrm>
            <a:off x="1249680" y="5728675"/>
            <a:ext cx="391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severity 4 accidents show long time of recovery but not for all</a:t>
            </a:r>
          </a:p>
        </p:txBody>
      </p:sp>
    </p:spTree>
    <p:extLst>
      <p:ext uri="{BB962C8B-B14F-4D97-AF65-F5344CB8AC3E}">
        <p14:creationId xmlns="" xmlns:p14="http://schemas.microsoft.com/office/powerpoint/2010/main" val="24238943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C909E52-D693-4603-B52F-22C19016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284481"/>
            <a:ext cx="11003280" cy="58928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Georgia" panose="02040502050405020303" pitchFamily="18" charset="0"/>
              </a:rPr>
              <a:t>Role of severity, duration and distance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4D04378-14CF-47F4-8C02-8361158B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90" y="1129325"/>
            <a:ext cx="6568485" cy="39276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4BD1622-E248-4CCB-99DF-4D52DF19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574" y="3121717"/>
            <a:ext cx="6446426" cy="3736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C836F18-1B61-400C-B023-4459F9B8710D}"/>
              </a:ext>
            </a:extLst>
          </p:cNvPr>
          <p:cNvSpPr txBox="1"/>
          <p:nvPr/>
        </p:nvSpPr>
        <p:spPr>
          <a:xfrm>
            <a:off x="1249680" y="5728675"/>
            <a:ext cx="391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severity 4 accidents show long time of recovery but not for all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7A35075-73C8-43D7-A8F1-913A7A203443}"/>
              </a:ext>
            </a:extLst>
          </p:cNvPr>
          <p:cNvSpPr/>
          <p:nvPr/>
        </p:nvSpPr>
        <p:spPr>
          <a:xfrm>
            <a:off x="3657600" y="1644356"/>
            <a:ext cx="5557520" cy="3412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US/Eastern followed by US/Pacific have major accident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States CA &amp; TX top the charts for most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City Atlanta has more severity 3 accidents whereas Los Angeles has maximum severity 3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Top 10 streets of top 10 cities having maximum accidents in US from Feb 2016 to March 2018 have 76% of severity 3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TMC indicates that most accidents impact right and left lanes and lead to slow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Severity, Duration and Distance are not correlated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165138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8C89EA62-F38E-4285-A105-C5E1BD3600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="" xmlns:a16="http://schemas.microsoft.com/office/drawing/2014/main" id="{2CF6E46A-CCCD-4728-B011-E147B23629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="" xmlns:a16="http://schemas.microsoft.com/office/drawing/2014/main" id="{2E2C684B-30C9-4689-A529-EBF1B8ADB2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8" name="Rectangle 27">
            <a:extLst>
              <a:ext uri="{FF2B5EF4-FFF2-40B4-BE49-F238E27FC236}">
                <a16:creationId xmlns="" xmlns:a16="http://schemas.microsoft.com/office/drawing/2014/main" id="{51D149FF-24EA-4575-93C6-D58A025865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7575FB2-9D37-4F58-98AB-00A73CC64B7A}"/>
              </a:ext>
            </a:extLst>
          </p:cNvPr>
          <p:cNvSpPr/>
          <p:nvPr/>
        </p:nvSpPr>
        <p:spPr>
          <a:xfrm>
            <a:off x="2558956" y="1480930"/>
            <a:ext cx="4975700" cy="36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Finding 2: Weather factors affecting accidents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CC965133-69F4-4869-A4C0-97C9B2B600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="" xmlns:a16="http://schemas.microsoft.com/office/drawing/2014/main" id="{43FEB8E0-28C6-45D4-B8D7-F36F09074E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409EBF91-BD5B-4CA7-8B07-993751CD3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36406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71">
            <a:extLst>
              <a:ext uri="{FF2B5EF4-FFF2-40B4-BE49-F238E27FC236}">
                <a16:creationId xmlns="" xmlns:a16="http://schemas.microsoft.com/office/drawing/2014/main" id="{2793B903-AB42-42A0-AE97-93D366679CA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30" name="Rectangle 73">
            <a:extLst>
              <a:ext uri="{FF2B5EF4-FFF2-40B4-BE49-F238E27FC236}">
                <a16:creationId xmlns="" xmlns:a16="http://schemas.microsoft.com/office/drawing/2014/main" id="{1D868099-6145-4BC0-A5EA-74BEF1776B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en-US" sz="2600">
                <a:latin typeface="Georgia" panose="02040502050405020303" pitchFamily="18" charset="0"/>
              </a:rPr>
              <a:t>Factors affecting accidents- Weather</a:t>
            </a: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34275" y="1324385"/>
            <a:ext cx="6900380" cy="4209230"/>
          </a:xfrm>
          <a:prstGeom prst="rect">
            <a:avLst/>
          </a:prstGeom>
          <a:noFill/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Georgia" panose="02040502050405020303" pitchFamily="18" charset="0"/>
              </a:rPr>
              <a:t>Column- </a:t>
            </a:r>
            <a:r>
              <a:rPr lang="en-US" dirty="0" err="1">
                <a:latin typeface="Georgia" panose="02040502050405020303" pitchFamily="18" charset="0"/>
              </a:rPr>
              <a:t>Weather_Condition</a:t>
            </a:r>
            <a:r>
              <a:rPr lang="en-US" dirty="0">
                <a:latin typeface="Georgia" panose="02040502050405020303" pitchFamily="18" charset="0"/>
              </a:rPr>
              <a:t> Shows the weather condition (rain, snow,   thunderstorm, fog, etc.).</a:t>
            </a:r>
          </a:p>
          <a:p>
            <a:pPr>
              <a:lnSpc>
                <a:spcPct val="94000"/>
              </a:lnSpc>
              <a:spcAft>
                <a:spcPts val="200"/>
              </a:spcAft>
            </a:pPr>
            <a:endParaRPr lang="en-US" dirty="0">
              <a:latin typeface="Georgia" panose="02040502050405020303" pitchFamily="18" charset="0"/>
            </a:endParaRPr>
          </a:p>
          <a:p>
            <a:pPr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Georgia" panose="02040502050405020303" pitchFamily="18" charset="0"/>
              </a:rPr>
              <a:t>Replaced all the </a:t>
            </a:r>
            <a:r>
              <a:rPr lang="en-US" dirty="0" err="1">
                <a:latin typeface="Georgia" panose="02040502050405020303" pitchFamily="18" charset="0"/>
              </a:rPr>
              <a:t>NaN</a:t>
            </a:r>
            <a:r>
              <a:rPr lang="en-US" dirty="0">
                <a:latin typeface="Georgia" panose="02040502050405020303" pitchFamily="18" charset="0"/>
              </a:rPr>
              <a:t> values of that column with ‘Clear’ </a:t>
            </a:r>
          </a:p>
          <a:p>
            <a:pPr>
              <a:lnSpc>
                <a:spcPct val="94000"/>
              </a:lnSpc>
              <a:spcAft>
                <a:spcPts val="200"/>
              </a:spcAft>
            </a:pPr>
            <a:endParaRPr lang="en-US" dirty="0">
              <a:latin typeface="Georgia" panose="02040502050405020303" pitchFamily="18" charset="0"/>
            </a:endParaRPr>
          </a:p>
          <a:p>
            <a:pPr>
              <a:lnSpc>
                <a:spcPct val="94000"/>
              </a:lnSpc>
              <a:spcAft>
                <a:spcPts val="200"/>
              </a:spcAft>
            </a:pPr>
            <a:r>
              <a:rPr lang="en-US" dirty="0">
                <a:latin typeface="Georgia" panose="02040502050405020303" pitchFamily="18" charset="0"/>
              </a:rPr>
              <a:t>Interesting finding: Across all levels of severity, most accidents happen under clear, cloudy, fair or similar weather conditions. These conditions are considered benign compared to rain and snow.</a:t>
            </a:r>
          </a:p>
          <a:p>
            <a:pPr marL="384048" indent="-384048">
              <a:lnSpc>
                <a:spcPct val="94000"/>
              </a:lnSpc>
              <a:spcAft>
                <a:spcPts val="200"/>
              </a:spcAft>
            </a:pP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1031" name="Freeform 6">
            <a:extLst>
              <a:ext uri="{FF2B5EF4-FFF2-40B4-BE49-F238E27FC236}">
                <a16:creationId xmlns="" xmlns:a16="http://schemas.microsoft.com/office/drawing/2014/main" id="{CC1026F7-DECB-49B4-A565-518BBA4454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8640"/>
            <a:ext cx="9144000" cy="504056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Georgia" panose="02040502050405020303" pitchFamily="18" charset="0"/>
              </a:rPr>
              <a:t>Accident Severity in different Weather Conditions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1544" y="764704"/>
            <a:ext cx="4040188" cy="639762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Under Fog	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8009" y="764704"/>
            <a:ext cx="4041775" cy="639762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Under Rain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476474"/>
            <a:ext cx="4499992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8009" y="1512478"/>
            <a:ext cx="4644008" cy="530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8640"/>
            <a:ext cx="9144000" cy="504056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Georgia" panose="02040502050405020303" pitchFamily="18" charset="0"/>
              </a:rPr>
              <a:t>Accident Severity in different Weather Conditions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91544" y="764704"/>
            <a:ext cx="4040188" cy="639762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Under Heavy Rain	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70089" y="775718"/>
            <a:ext cx="4041775" cy="639762"/>
          </a:xfrm>
        </p:spPr>
        <p:txBody>
          <a:bodyPr/>
          <a:lstStyle/>
          <a:p>
            <a:r>
              <a:rPr lang="en-IN" dirty="0">
                <a:latin typeface="Georgia" panose="02040502050405020303" pitchFamily="18" charset="0"/>
              </a:rPr>
              <a:t>Under Snow</a:t>
            </a: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34720" y="1404466"/>
            <a:ext cx="4572000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85282" y="1412776"/>
            <a:ext cx="4572000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8640"/>
            <a:ext cx="9144000" cy="504056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Georgia" panose="02040502050405020303" pitchFamily="18" charset="0"/>
              </a:rPr>
              <a:t>Accident Severity in different Weather Conditions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76024" y="836712"/>
            <a:ext cx="4040188" cy="504056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latin typeface="Georgia" panose="02040502050405020303" pitchFamily="18" charset="0"/>
              </a:rPr>
              <a:t>Under Fog	</a:t>
            </a:r>
            <a:endParaRPr lang="en-US" b="1" dirty="0">
              <a:latin typeface="Georgia" panose="02040502050405020303" pitchFamily="18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1732" y="764704"/>
            <a:ext cx="4041775" cy="576064"/>
          </a:xfrm>
        </p:spPr>
        <p:txBody>
          <a:bodyPr>
            <a:noAutofit/>
          </a:bodyPr>
          <a:lstStyle/>
          <a:p>
            <a:pPr algn="ctr"/>
            <a:r>
              <a:rPr lang="en-IN" b="1" dirty="0">
                <a:latin typeface="Georgia" panose="02040502050405020303" pitchFamily="18" charset="0"/>
              </a:rPr>
              <a:t>               Under Rain</a:t>
            </a:r>
            <a:endParaRPr lang="en-US" b="1" dirty="0">
              <a:latin typeface="Georgia" panose="02040502050405020303" pitchFamily="18" charset="0"/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643824"/>
            <a:ext cx="4405703" cy="390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61760" y="1643824"/>
            <a:ext cx="4614638" cy="4029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2D3D0"/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30BC9609-A8AF-411F-A9E0-C3B93C8945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A326F9-2C1C-4F7F-98A9-C1B6A505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360" y="202447"/>
            <a:ext cx="4856480" cy="508376"/>
          </a:xfrm>
        </p:spPr>
        <p:txBody>
          <a:bodyPr anchor="ctr">
            <a:normAutofit/>
          </a:bodyPr>
          <a:lstStyle/>
          <a:p>
            <a:pPr algn="ctr"/>
            <a:r>
              <a:rPr lang="en-US" sz="2800" b="1" dirty="0">
                <a:latin typeface="Georgia" panose="02040502050405020303" pitchFamily="18" charset="0"/>
              </a:rPr>
              <a:t>Dataset 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A6405C03-A910-48DF-832B-BAB3A2D851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1914126052"/>
              </p:ext>
            </p:extLst>
          </p:nvPr>
        </p:nvGraphicFramePr>
        <p:xfrm>
          <a:off x="552992" y="822584"/>
          <a:ext cx="10958288" cy="5923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1536705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5517232"/>
            <a:ext cx="8748464" cy="1340768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dirty="0">
                <a:latin typeface="Georgia" panose="02040502050405020303" pitchFamily="18" charset="0"/>
              </a:rPr>
              <a:t>Conclusion: The proportion of level 3 and 4 accidents increases   as weather changes from fog (25%) to light rain (36%) to rain (39%) to heavy rain (40%) to snow (41%).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703512" y="274638"/>
            <a:ext cx="8784976" cy="562074"/>
          </a:xfrm>
        </p:spPr>
        <p:txBody>
          <a:bodyPr>
            <a:normAutofit fontScale="90000"/>
          </a:bodyPr>
          <a:lstStyle/>
          <a:p>
            <a:r>
              <a:rPr lang="en-IN" sz="3200" dirty="0">
                <a:latin typeface="Georgia" panose="02040502050405020303" pitchFamily="18" charset="0"/>
              </a:rPr>
              <a:t>Accident Severity in different Weather Conditions</a:t>
            </a:r>
            <a:endParaRPr lang="en-US" sz="3200" dirty="0">
              <a:latin typeface="Georgia" panose="02040502050405020303" pitchFamily="18" charset="0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592796"/>
            <a:ext cx="441014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2351584" y="1052736"/>
            <a:ext cx="404018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IN" sz="2400" b="1" dirty="0">
                <a:latin typeface="Georgia" panose="02040502050405020303" pitchFamily="18" charset="0"/>
              </a:rPr>
              <a:t>Under Heavy Rain	</a:t>
            </a:r>
            <a:endParaRPr lang="en-US" sz="2400" b="1" dirty="0">
              <a:latin typeface="Georgia" panose="02040502050405020303" pitchFamily="18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556792"/>
            <a:ext cx="4572000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6240016" y="1052736"/>
            <a:ext cx="4040188" cy="43204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IN" sz="2400" b="1" dirty="0">
                <a:latin typeface="Georgia" panose="02040502050405020303" pitchFamily="18" charset="0"/>
              </a:rPr>
              <a:t>Under Snow	</a:t>
            </a:r>
            <a:endParaRPr lang="en-US" sz="2400" b="1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0648"/>
            <a:ext cx="9144000" cy="576064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Georgia" panose="02040502050405020303" pitchFamily="18" charset="0"/>
              </a:rPr>
              <a:t>Weather factors affecting accidents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96752"/>
            <a:ext cx="8229600" cy="2088233"/>
          </a:xfrm>
        </p:spPr>
        <p:txBody>
          <a:bodyPr>
            <a:normAutofit/>
          </a:bodyPr>
          <a:lstStyle/>
          <a:p>
            <a:r>
              <a:rPr lang="en-IN" sz="2400" dirty="0" err="1">
                <a:latin typeface="Georgia" panose="02040502050405020303" pitchFamily="18" charset="0"/>
              </a:rPr>
              <a:t>Analyzed</a:t>
            </a:r>
            <a:r>
              <a:rPr lang="en-IN" sz="2400" dirty="0">
                <a:latin typeface="Georgia" panose="02040502050405020303" pitchFamily="18" charset="0"/>
              </a:rPr>
              <a:t> the effect of these factors on the mean severity using </a:t>
            </a:r>
            <a:r>
              <a:rPr lang="en-IN" sz="2400" dirty="0" err="1">
                <a:latin typeface="Georgia" panose="02040502050405020303" pitchFamily="18" charset="0"/>
              </a:rPr>
              <a:t>Kmeans</a:t>
            </a:r>
            <a:r>
              <a:rPr lang="en-IN" sz="2400" dirty="0">
                <a:latin typeface="Georgia" panose="02040502050405020303" pitchFamily="18" charset="0"/>
              </a:rPr>
              <a:t> clustering with 3 clusters.</a:t>
            </a:r>
          </a:p>
          <a:p>
            <a:r>
              <a:rPr lang="en-IN" sz="2400" dirty="0">
                <a:latin typeface="Georgia" panose="02040502050405020303" pitchFamily="18" charset="0"/>
              </a:rPr>
              <a:t>For factors taken into consideration, the Null value have been replaced with median values</a:t>
            </a:r>
          </a:p>
          <a:p>
            <a:endParaRPr lang="en-IN" sz="2400" dirty="0">
              <a:latin typeface="Georgia" panose="02040502050405020303" pitchFamily="18" charset="0"/>
            </a:endParaRPr>
          </a:p>
          <a:p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135560" y="3140968"/>
            <a:ext cx="8229600" cy="3240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9144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400" dirty="0">
              <a:latin typeface="Georgia" panose="02040502050405020303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1725" y="3829051"/>
            <a:ext cx="7829550" cy="19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428875" y="5341788"/>
            <a:ext cx="7772400" cy="432048"/>
          </a:xfrm>
          <a:prstGeom prst="rect">
            <a:avLst/>
          </a:prstGeom>
          <a:noFill/>
          <a:ln w="44450" cmpd="sng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8712968" cy="922114"/>
          </a:xfrm>
        </p:spPr>
        <p:txBody>
          <a:bodyPr>
            <a:normAutofit fontScale="90000"/>
          </a:bodyPr>
          <a:lstStyle/>
          <a:p>
            <a:r>
              <a:rPr lang="en-IN" dirty="0">
                <a:latin typeface="Georgia" panose="02040502050405020303" pitchFamily="18" charset="0"/>
              </a:rPr>
              <a:t>Weather factors affecting accidents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6792"/>
            <a:ext cx="8229600" cy="48965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None/>
            </a:pPr>
            <a:r>
              <a:rPr lang="en-US" dirty="0">
                <a:latin typeface="Georgia" panose="02040502050405020303" pitchFamily="18" charset="0"/>
              </a:rPr>
              <a:t>By this result we can see that mean severity of accidents is highest when:</a:t>
            </a:r>
          </a:p>
          <a:p>
            <a:pPr algn="just">
              <a:lnSpc>
                <a:spcPct val="110000"/>
              </a:lnSpc>
              <a:buNone/>
            </a:pPr>
            <a:r>
              <a:rPr lang="en-US" dirty="0">
                <a:latin typeface="Georgia" panose="02040502050405020303" pitchFamily="18" charset="0"/>
              </a:rPr>
              <a:t>1. Temperature is low.</a:t>
            </a:r>
          </a:p>
          <a:p>
            <a:pPr algn="just">
              <a:lnSpc>
                <a:spcPct val="110000"/>
              </a:lnSpc>
              <a:buNone/>
            </a:pPr>
            <a:r>
              <a:rPr lang="en-US" dirty="0">
                <a:latin typeface="Georgia" panose="02040502050405020303" pitchFamily="18" charset="0"/>
              </a:rPr>
              <a:t>2. Visibility is lowest.</a:t>
            </a:r>
          </a:p>
          <a:p>
            <a:pPr algn="just">
              <a:lnSpc>
                <a:spcPct val="110000"/>
              </a:lnSpc>
              <a:buNone/>
            </a:pPr>
            <a:r>
              <a:rPr lang="en-US" dirty="0">
                <a:latin typeface="Georgia" panose="02040502050405020303" pitchFamily="18" charset="0"/>
              </a:rPr>
              <a:t>3. Wind Speed is highest.</a:t>
            </a:r>
          </a:p>
          <a:p>
            <a:pPr algn="just">
              <a:lnSpc>
                <a:spcPct val="110000"/>
              </a:lnSpc>
              <a:buNone/>
            </a:pPr>
            <a:r>
              <a:rPr lang="en-IN" dirty="0">
                <a:latin typeface="Georgia" panose="02040502050405020303" pitchFamily="18" charset="0"/>
              </a:rPr>
              <a:t>During these weather conditions the traffic controlling department should be alert and manage traffic in an efficient manner and also should make arrangements for more amenities.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8C89EA62-F38E-4285-A105-C5E1BD3600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="" xmlns:a16="http://schemas.microsoft.com/office/drawing/2014/main" id="{2CF6E46A-CCCD-4728-B011-E147B23629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="" xmlns:a16="http://schemas.microsoft.com/office/drawing/2014/main" id="{2E2C684B-30C9-4689-A529-EBF1B8ADB2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8" name="Rectangle 27">
            <a:extLst>
              <a:ext uri="{FF2B5EF4-FFF2-40B4-BE49-F238E27FC236}">
                <a16:creationId xmlns="" xmlns:a16="http://schemas.microsoft.com/office/drawing/2014/main" id="{51D149FF-24EA-4575-93C6-D58A025865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7575FB2-9D37-4F58-98AB-00A73CC64B7A}"/>
              </a:ext>
            </a:extLst>
          </p:cNvPr>
          <p:cNvSpPr/>
          <p:nvPr/>
        </p:nvSpPr>
        <p:spPr>
          <a:xfrm>
            <a:off x="2558956" y="1480930"/>
            <a:ext cx="4975700" cy="36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all" spc="0" normalizeH="0" baseline="0" noProof="0" dirty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Finding 3: Infrastructure Factors Affecting Accidents 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CC965133-69F4-4869-A4C0-97C9B2B600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2" name="Freeform 6">
            <a:extLst>
              <a:ext uri="{FF2B5EF4-FFF2-40B4-BE49-F238E27FC236}">
                <a16:creationId xmlns="" xmlns:a16="http://schemas.microsoft.com/office/drawing/2014/main" id="{43FEB8E0-28C6-45D4-B8D7-F36F09074E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409EBF91-BD5B-4CA7-8B07-993751CD3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811938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="" xmlns:a16="http://schemas.microsoft.com/office/drawing/2014/main" id="{1D868099-6145-4BC0-A5EA-74BEF1776B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kumimoji="1" lang="en-US" altLang="zh-CN" sz="2800" dirty="0">
                <a:latin typeface="Georgia" panose="02040502050405020303" pitchFamily="18" charset="0"/>
              </a:rPr>
              <a:t>Infrastructure’s impact finding (1)</a:t>
            </a:r>
            <a:endParaRPr kumimoji="1" lang="zh-CN" altLang="en-US" sz="2800" dirty="0">
              <a:latin typeface="Georgia" panose="02040502050405020303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A033EC01-AEA0-4E19-9E5F-EF5DDFF48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16" y="990857"/>
            <a:ext cx="6900380" cy="487628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600" b="1" dirty="0">
                <a:latin typeface="Georgia" panose="02040502050405020303" pitchFamily="18" charset="0"/>
              </a:rPr>
              <a:t>Concern factors: </a:t>
            </a:r>
            <a:r>
              <a:rPr kumimoji="1" lang="en-US" altLang="zh-CN" sz="1600" dirty="0">
                <a:latin typeface="Georgia" panose="02040502050405020303" pitchFamily="18" charset="0"/>
              </a:rPr>
              <a:t>Amenity &amp; Severity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Georgia" panose="02040502050405020303" pitchFamily="18" charset="0"/>
              </a:rPr>
              <a:t>Amenity: </a:t>
            </a:r>
            <a:r>
              <a:rPr lang="en-US" sz="1600" dirty="0">
                <a:latin typeface="Georgia" panose="02040502050405020303" pitchFamily="18" charset="0"/>
              </a:rPr>
              <a:t>This feature indicates the presence of amenity in a nearby location.</a:t>
            </a:r>
            <a:endParaRPr kumimoji="1" lang="en-US" altLang="zh-CN" sz="12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Georgia" panose="02040502050405020303" pitchFamily="18" charset="0"/>
              </a:rPr>
              <a:t>Amenity is not available for most of the accidents of severity 2/3/4 (98.4%)</a:t>
            </a:r>
          </a:p>
          <a:p>
            <a:pPr marL="0" indent="0">
              <a:buNone/>
            </a:pPr>
            <a:endParaRPr kumimoji="1" lang="en-US" altLang="zh-CN" sz="1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Georgia" panose="02040502050405020303" pitchFamily="18" charset="0"/>
              </a:rPr>
              <a:t>This is unfortunate, as there will be some time involved to get help</a:t>
            </a:r>
          </a:p>
          <a:p>
            <a:endParaRPr kumimoji="1" lang="zh-CN" altLang="en-US" sz="1600" dirty="0">
              <a:latin typeface="Georgia" panose="02040502050405020303" pitchFamily="18" charset="0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="" xmlns:a16="http://schemas.microsoft.com/office/drawing/2014/main" id="{CC1026F7-DECB-49B4-A565-518BBA4454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="" xmlns:p14="http://schemas.microsoft.com/office/powerpoint/2010/main" val="1195019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="" xmlns:a16="http://schemas.microsoft.com/office/drawing/2014/main" id="{1D868099-6145-4BC0-A5EA-74BEF1776B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kumimoji="1" lang="en-US" altLang="zh-CN" sz="2800" dirty="0">
                <a:latin typeface="Georgia" panose="02040502050405020303" pitchFamily="18" charset="0"/>
              </a:rPr>
              <a:t>Infrastructure’s impact finding (2)</a:t>
            </a:r>
            <a:endParaRPr kumimoji="1" lang="zh-CN" altLang="en-US" sz="2800" dirty="0">
              <a:latin typeface="Georgia" panose="020405020504050203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C5ED6CF-91A0-4C81-83A0-387671A7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75" y="970740"/>
            <a:ext cx="6900380" cy="491652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600" b="1" dirty="0">
                <a:latin typeface="Georgia" panose="02040502050405020303" pitchFamily="18" charset="0"/>
              </a:rPr>
              <a:t>Concern factors:  </a:t>
            </a:r>
            <a:r>
              <a:rPr lang="en-US" sz="1600" dirty="0">
                <a:latin typeface="Georgia" panose="02040502050405020303" pitchFamily="18" charset="0"/>
              </a:rPr>
              <a:t>'Bump', 'Crossing', '</a:t>
            </a:r>
            <a:r>
              <a:rPr lang="en-US" sz="1600" dirty="0" err="1">
                <a:latin typeface="Georgia" panose="02040502050405020303" pitchFamily="18" charset="0"/>
              </a:rPr>
              <a:t>Give_Way</a:t>
            </a:r>
            <a:r>
              <a:rPr lang="en-US" sz="1600" dirty="0">
                <a:latin typeface="Georgia" panose="02040502050405020303" pitchFamily="18" charset="0"/>
              </a:rPr>
              <a:t>', 'Junction', '</a:t>
            </a:r>
            <a:r>
              <a:rPr lang="en-US" sz="1600" dirty="0" err="1">
                <a:latin typeface="Georgia" panose="02040502050405020303" pitchFamily="18" charset="0"/>
              </a:rPr>
              <a:t>No_Exit</a:t>
            </a:r>
            <a:r>
              <a:rPr lang="en-US" sz="1600" dirty="0">
                <a:latin typeface="Georgia" panose="02040502050405020303" pitchFamily="18" charset="0"/>
              </a:rPr>
              <a:t>', 'Railway', 'Roundabout', 'Station', 'Stop', '</a:t>
            </a:r>
            <a:r>
              <a:rPr lang="en-US" sz="1600" dirty="0" err="1">
                <a:latin typeface="Georgia" panose="02040502050405020303" pitchFamily="18" charset="0"/>
              </a:rPr>
              <a:t>Traffic_Calming</a:t>
            </a:r>
            <a:r>
              <a:rPr lang="en-US" sz="1600" dirty="0">
                <a:latin typeface="Georgia" panose="02040502050405020303" pitchFamily="18" charset="0"/>
              </a:rPr>
              <a:t>', '</a:t>
            </a:r>
            <a:r>
              <a:rPr lang="en-US" sz="1600" dirty="0" err="1">
                <a:latin typeface="Georgia" panose="02040502050405020303" pitchFamily="18" charset="0"/>
              </a:rPr>
              <a:t>Traffic_Signal</a:t>
            </a:r>
            <a:r>
              <a:rPr lang="en-US" sz="1600" dirty="0">
                <a:latin typeface="Georgia" panose="02040502050405020303" pitchFamily="18" charset="0"/>
              </a:rPr>
              <a:t>’</a:t>
            </a:r>
            <a:r>
              <a:rPr kumimoji="1" lang="en-US" altLang="zh-CN" sz="1600" dirty="0">
                <a:latin typeface="Georgia" panose="02040502050405020303" pitchFamily="18" charset="0"/>
              </a:rPr>
              <a:t> </a:t>
            </a:r>
          </a:p>
          <a:p>
            <a:pPr marL="0" indent="0">
              <a:buNone/>
            </a:pPr>
            <a:endParaRPr kumimoji="1" lang="en-US" altLang="zh-CN" sz="1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Georgia" panose="02040502050405020303" pitchFamily="18" charset="0"/>
              </a:rPr>
              <a:t>Correlation gives 5 most important factors that are moderately correlated (low positive correlation: </a:t>
            </a:r>
          </a:p>
          <a:p>
            <a:pPr marL="0" indent="0">
              <a:buNone/>
            </a:pPr>
            <a:r>
              <a:rPr kumimoji="1" lang="mr-IN" altLang="zh-CN" sz="1600" b="1" dirty="0">
                <a:latin typeface="Georgia" panose="02040502050405020303" pitchFamily="18" charset="0"/>
              </a:rPr>
              <a:t>Crossing, Junction, Station</a:t>
            </a:r>
            <a:r>
              <a:rPr kumimoji="1" lang="en-US" altLang="zh-CN" sz="1600" b="1" dirty="0">
                <a:latin typeface="Georgia" panose="02040502050405020303" pitchFamily="18" charset="0"/>
              </a:rPr>
              <a:t>,</a:t>
            </a:r>
            <a:r>
              <a:rPr kumimoji="1" lang="mr-IN" altLang="zh-CN" sz="1600" b="1" dirty="0">
                <a:latin typeface="Georgia" panose="02040502050405020303" pitchFamily="18" charset="0"/>
              </a:rPr>
              <a:t> Stop</a:t>
            </a:r>
            <a:r>
              <a:rPr kumimoji="1" lang="en-US" altLang="zh-CN" sz="1600" b="1" dirty="0">
                <a:latin typeface="Georgia" panose="02040502050405020303" pitchFamily="18" charset="0"/>
              </a:rPr>
              <a:t> and </a:t>
            </a:r>
            <a:r>
              <a:rPr kumimoji="1" lang="mr-IN" altLang="zh-CN" sz="1600" b="1" dirty="0">
                <a:latin typeface="Georgia" panose="02040502050405020303" pitchFamily="18" charset="0"/>
              </a:rPr>
              <a:t>Traffic_Signal</a:t>
            </a:r>
            <a:endParaRPr kumimoji="1" lang="en-US" altLang="zh-CN" sz="1600" b="1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kumimoji="1" lang="en-US" altLang="zh-CN" sz="1600" dirty="0">
              <a:latin typeface="Georgia" panose="02040502050405020303" pitchFamily="18" charset="0"/>
            </a:endParaRPr>
          </a:p>
          <a:p>
            <a:endParaRPr kumimoji="1" lang="zh-CN" altLang="en-US" sz="1600" dirty="0">
              <a:latin typeface="Georgia" panose="02040502050405020303" pitchFamily="18" charset="0"/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="" xmlns:a16="http://schemas.microsoft.com/office/drawing/2014/main" id="{CC1026F7-DECB-49B4-A565-518BBA4454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="" xmlns:p14="http://schemas.microsoft.com/office/powerpoint/2010/main" val="2096935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="" xmlns:a16="http://schemas.microsoft.com/office/drawing/2014/main" id="{1D868099-6145-4BC0-A5EA-74BEF1776B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kumimoji="1" lang="en-US" altLang="zh-CN" sz="2800" dirty="0">
                <a:latin typeface="Georgia" panose="02040502050405020303" pitchFamily="18" charset="0"/>
              </a:rPr>
              <a:t>Infrastructure’s impact finding (2)</a:t>
            </a:r>
            <a:endParaRPr kumimoji="1" lang="zh-CN" altLang="en-US" sz="2800" dirty="0">
              <a:latin typeface="Georgia" panose="02040502050405020303" pitchFamily="18" charset="0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635CA67C-E870-41DE-BEA3-819DB942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1" y="1005840"/>
            <a:ext cx="7079933" cy="521208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600" dirty="0">
                <a:latin typeface="Georgia" panose="02040502050405020303" pitchFamily="18" charset="0"/>
              </a:rPr>
              <a:t>Calculating the cumulative Infrastructure Affect using the most correlated factors</a:t>
            </a:r>
          </a:p>
          <a:p>
            <a:pPr marL="0" indent="0">
              <a:buNone/>
            </a:pPr>
            <a:r>
              <a:rPr kumimoji="1" lang="mr-IN" altLang="zh-CN" sz="1600" b="1" dirty="0">
                <a:latin typeface="Georgia" panose="02040502050405020303" pitchFamily="18" charset="0"/>
              </a:rPr>
              <a:t>Crossing, Junction, Station</a:t>
            </a:r>
            <a:r>
              <a:rPr kumimoji="1" lang="en-US" altLang="zh-CN" sz="1600" b="1" dirty="0">
                <a:latin typeface="Georgia" panose="02040502050405020303" pitchFamily="18" charset="0"/>
              </a:rPr>
              <a:t>,</a:t>
            </a:r>
            <a:r>
              <a:rPr kumimoji="1" lang="mr-IN" altLang="zh-CN" sz="1600" b="1" dirty="0">
                <a:latin typeface="Georgia" panose="02040502050405020303" pitchFamily="18" charset="0"/>
              </a:rPr>
              <a:t> Stop</a:t>
            </a:r>
            <a:r>
              <a:rPr kumimoji="1" lang="en-US" altLang="zh-CN" sz="1600" b="1" dirty="0">
                <a:latin typeface="Georgia" panose="02040502050405020303" pitchFamily="18" charset="0"/>
              </a:rPr>
              <a:t> and </a:t>
            </a:r>
            <a:r>
              <a:rPr kumimoji="1" lang="mr-IN" altLang="zh-CN" sz="1600" b="1" dirty="0">
                <a:latin typeface="Georgia" panose="02040502050405020303" pitchFamily="18" charset="0"/>
              </a:rPr>
              <a:t>Traffic_Signal</a:t>
            </a:r>
            <a:endParaRPr kumimoji="1" lang="en-US" altLang="zh-CN" sz="1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kumimoji="1" lang="en-US" altLang="zh-CN" sz="1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Georgia" panose="02040502050405020303" pitchFamily="18" charset="0"/>
              </a:rPr>
              <a:t>Most accidents have no factors to blame, some of them depend on 1 or 2 factors mostly Junction and Traffic Signal</a:t>
            </a:r>
            <a:endParaRPr kumimoji="1" lang="zh-CN" altLang="en-US" sz="1600" dirty="0">
              <a:latin typeface="Georgia" panose="02040502050405020303" pitchFamily="18" charset="0"/>
            </a:endParaRPr>
          </a:p>
        </p:txBody>
      </p:sp>
      <p:sp>
        <p:nvSpPr>
          <p:cNvPr id="30" name="Freeform 6">
            <a:extLst>
              <a:ext uri="{FF2B5EF4-FFF2-40B4-BE49-F238E27FC236}">
                <a16:creationId xmlns="" xmlns:a16="http://schemas.microsoft.com/office/drawing/2014/main" id="{CC1026F7-DECB-49B4-A565-518BBA4454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11F29B2-BECE-468B-9874-C7B1954C8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5122" y="1610795"/>
            <a:ext cx="1057275" cy="8667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09075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="" xmlns:a16="http://schemas.microsoft.com/office/drawing/2014/main" id="{1D868099-6145-4BC0-A5EA-74BEF1776B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kumimoji="1" lang="en-US" altLang="zh-CN" sz="2800" dirty="0">
                <a:latin typeface="Georgia" panose="02040502050405020303" pitchFamily="18" charset="0"/>
              </a:rPr>
              <a:t>Infrastructure’s impact finding (2)</a:t>
            </a:r>
            <a:endParaRPr kumimoji="1" lang="zh-CN" altLang="en-US" sz="2800" dirty="0">
              <a:latin typeface="Georgia" panose="02040502050405020303" pitchFamily="18" charset="0"/>
            </a:endParaRPr>
          </a:p>
        </p:txBody>
      </p:sp>
      <p:pic>
        <p:nvPicPr>
          <p:cNvPr id="9" name="内容占位符 10" descr="屏幕快照 2020-03-10 下午10.47.29.png">
            <a:extLst>
              <a:ext uri="{FF2B5EF4-FFF2-40B4-BE49-F238E27FC236}">
                <a16:creationId xmlns="" xmlns:a16="http://schemas.microsoft.com/office/drawing/2014/main" id="{1450AB46-9DBA-4500-A050-B6BF1C6D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6739" r="-6739"/>
          <a:stretch/>
        </p:blipFill>
        <p:spPr>
          <a:xfrm>
            <a:off x="551392" y="2037363"/>
            <a:ext cx="6900380" cy="418055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1423" y="2286000"/>
            <a:ext cx="3053039" cy="3931920"/>
          </a:xfrm>
        </p:spPr>
        <p:txBody>
          <a:bodyPr>
            <a:normAutofit/>
          </a:bodyPr>
          <a:lstStyle/>
          <a:p>
            <a:r>
              <a:rPr kumimoji="1" lang="en-US" altLang="zh-CN" sz="1600" dirty="0">
                <a:latin typeface="Georgia" panose="02040502050405020303" pitchFamily="18" charset="0"/>
              </a:rPr>
              <a:t>Concern factors: ‘</a:t>
            </a:r>
            <a:r>
              <a:rPr kumimoji="1" lang="mr-IN" altLang="zh-CN" sz="1600" dirty="0">
                <a:latin typeface="Georgia" panose="02040502050405020303" pitchFamily="18" charset="0"/>
              </a:rPr>
              <a:t>Crossing', </a:t>
            </a:r>
            <a:r>
              <a:rPr kumimoji="1" lang="en-US" altLang="zh-CN" sz="1600" dirty="0">
                <a:latin typeface="Georgia" panose="02040502050405020303" pitchFamily="18" charset="0"/>
              </a:rPr>
              <a:t>‘</a:t>
            </a:r>
            <a:r>
              <a:rPr kumimoji="1" lang="mr-IN" altLang="zh-CN" sz="1600" dirty="0">
                <a:latin typeface="Georgia" panose="02040502050405020303" pitchFamily="18" charset="0"/>
              </a:rPr>
              <a:t>Junction', Station</a:t>
            </a:r>
            <a:r>
              <a:rPr kumimoji="1" lang="en-US" altLang="zh-CN" sz="1600" dirty="0">
                <a:latin typeface="Georgia" panose="02040502050405020303" pitchFamily="18" charset="0"/>
              </a:rPr>
              <a:t>,</a:t>
            </a:r>
            <a:r>
              <a:rPr kumimoji="1" lang="mr-IN" altLang="zh-CN" sz="1600" dirty="0">
                <a:latin typeface="Georgia" panose="02040502050405020303" pitchFamily="18" charset="0"/>
              </a:rPr>
              <a:t> Stop</a:t>
            </a:r>
            <a:r>
              <a:rPr kumimoji="1" lang="en-US" altLang="zh-CN" sz="1600" dirty="0">
                <a:latin typeface="Georgia" panose="02040502050405020303" pitchFamily="18" charset="0"/>
              </a:rPr>
              <a:t>, and </a:t>
            </a:r>
            <a:r>
              <a:rPr kumimoji="1" lang="mr-IN" altLang="zh-CN" sz="1600" dirty="0">
                <a:latin typeface="Georgia" panose="02040502050405020303" pitchFamily="18" charset="0"/>
              </a:rPr>
              <a:t>Traffic_Signal</a:t>
            </a:r>
            <a:r>
              <a:rPr kumimoji="1" lang="en-US" altLang="zh-CN" sz="1600" dirty="0">
                <a:latin typeface="Georgia" panose="02040502050405020303" pitchFamily="18" charset="0"/>
              </a:rPr>
              <a:t>. (5)</a:t>
            </a:r>
          </a:p>
          <a:p>
            <a:r>
              <a:rPr kumimoji="1" lang="en-US" altLang="zh-CN" sz="1600" dirty="0">
                <a:latin typeface="Georgia" panose="02040502050405020303" pitchFamily="18" charset="0"/>
              </a:rPr>
              <a:t>Aim: find in each severity level, every factor’s occurrence times.</a:t>
            </a:r>
          </a:p>
          <a:p>
            <a:r>
              <a:rPr kumimoji="1" lang="en-US" altLang="zh-CN" sz="1600" dirty="0">
                <a:latin typeface="Georgia" panose="02040502050405020303" pitchFamily="18" charset="0"/>
              </a:rPr>
              <a:t>Method: </a:t>
            </a:r>
            <a:r>
              <a:rPr kumimoji="1" lang="en-US" altLang="zh-CN" sz="1600" dirty="0" err="1">
                <a:latin typeface="Georgia" panose="02040502050405020303" pitchFamily="18" charset="0"/>
              </a:rPr>
              <a:t>groupby</a:t>
            </a:r>
            <a:r>
              <a:rPr kumimoji="1" lang="en-US" altLang="zh-CN" sz="1600" dirty="0">
                <a:latin typeface="Georgia" panose="02040502050405020303" pitchFamily="18" charset="0"/>
              </a:rPr>
              <a:t> and </a:t>
            </a:r>
            <a:r>
              <a:rPr kumimoji="1" lang="en-US" altLang="zh-CN" sz="1600" dirty="0" err="1">
                <a:latin typeface="Georgia" panose="02040502050405020303" pitchFamily="18" charset="0"/>
              </a:rPr>
              <a:t>matplot</a:t>
            </a:r>
            <a:r>
              <a:rPr kumimoji="1" lang="en-US" altLang="zh-CN" sz="1600" dirty="0">
                <a:latin typeface="Georgia" panose="02040502050405020303" pitchFamily="18" charset="0"/>
              </a:rPr>
              <a:t>.</a:t>
            </a:r>
          </a:p>
          <a:p>
            <a:pPr marL="0" indent="0">
              <a:buNone/>
            </a:pPr>
            <a:endParaRPr kumimoji="1" lang="zh-CN" altLang="en-US" sz="1600" dirty="0">
              <a:latin typeface="Georgia" panose="02040502050405020303" pitchFamily="18" charset="0"/>
            </a:endParaRPr>
          </a:p>
        </p:txBody>
      </p:sp>
      <p:sp>
        <p:nvSpPr>
          <p:cNvPr id="37" name="Freeform 6">
            <a:extLst>
              <a:ext uri="{FF2B5EF4-FFF2-40B4-BE49-F238E27FC236}">
                <a16:creationId xmlns="" xmlns:a16="http://schemas.microsoft.com/office/drawing/2014/main" id="{CC1026F7-DECB-49B4-A565-518BBA4454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1" name="内容占位符 7" descr="屏幕快照 2020-03-10 下午10.41.49.png">
            <a:extLst>
              <a:ext uri="{FF2B5EF4-FFF2-40B4-BE49-F238E27FC236}">
                <a16:creationId xmlns="" xmlns:a16="http://schemas.microsoft.com/office/drawing/2014/main" id="{56BD5C08-7A84-45B1-A001-4818D3695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2547" t="-22920" r="2547" b="-452156"/>
          <a:stretch/>
        </p:blipFill>
        <p:spPr>
          <a:xfrm>
            <a:off x="38529" y="785762"/>
            <a:ext cx="7765356" cy="379222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1789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="" xmlns:a16="http://schemas.microsoft.com/office/drawing/2014/main" id="{30BC9609-A8AF-411F-A9E0-C3B93C8945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3400">
                <a:latin typeface="Georgia" panose="02040502050405020303" pitchFamily="18" charset="0"/>
              </a:rPr>
              <a:t>Infrastructure’s impact finding (3)</a:t>
            </a:r>
            <a:endParaRPr kumimoji="1" lang="zh-CN" altLang="en-US" sz="3400">
              <a:latin typeface="Georgia" panose="02040502050405020303" pitchFamily="18" charset="0"/>
            </a:endParaRPr>
          </a:p>
        </p:txBody>
      </p:sp>
      <p:graphicFrame>
        <p:nvGraphicFramePr>
          <p:cNvPr id="17" name="内容占位符 2">
            <a:extLst>
              <a:ext uri="{FF2B5EF4-FFF2-40B4-BE49-F238E27FC236}">
                <a16:creationId xmlns="" xmlns:a16="http://schemas.microsoft.com/office/drawing/2014/main" id="{ACA0811E-DB3B-433E-BC9B-59F2244A0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915274998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211685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="" xmlns:a16="http://schemas.microsoft.com/office/drawing/2014/main" id="{30BC9609-A8AF-411F-A9E0-C3B93C8945C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3400">
                <a:latin typeface="Georgia" panose="02040502050405020303" pitchFamily="18" charset="0"/>
              </a:rPr>
              <a:t>Infrastructure’s impact finding (3)</a:t>
            </a:r>
            <a:endParaRPr kumimoji="1" lang="zh-CN" altLang="en-US" sz="3400">
              <a:latin typeface="Georgia" panose="02040502050405020303" pitchFamily="18" charset="0"/>
            </a:endParaRPr>
          </a:p>
        </p:txBody>
      </p:sp>
      <p:graphicFrame>
        <p:nvGraphicFramePr>
          <p:cNvPr id="17" name="内容占位符 2">
            <a:extLst>
              <a:ext uri="{FF2B5EF4-FFF2-40B4-BE49-F238E27FC236}">
                <a16:creationId xmlns="" xmlns:a16="http://schemas.microsoft.com/office/drawing/2014/main" id="{ACA0811E-DB3B-433E-BC9B-59F2244A04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图片 5" descr="屏幕快照 2020-03-10 下午11.08.23.png">
            <a:extLst>
              <a:ext uri="{FF2B5EF4-FFF2-40B4-BE49-F238E27FC236}">
                <a16:creationId xmlns="" xmlns:a16="http://schemas.microsoft.com/office/drawing/2014/main" id="{0A5452B6-F939-4C43-A402-3756F5C8A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5" y="4459638"/>
            <a:ext cx="11387029" cy="20781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25568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B2E32D3-8838-458F-861E-40B66E5EB6DC}"/>
              </a:ext>
            </a:extLst>
          </p:cNvPr>
          <p:cNvSpPr txBox="1">
            <a:spLocks/>
          </p:cNvSpPr>
          <p:nvPr/>
        </p:nvSpPr>
        <p:spPr>
          <a:xfrm>
            <a:off x="132080" y="178721"/>
            <a:ext cx="4856480" cy="508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Georgia" panose="02040502050405020303" pitchFamily="18" charset="0"/>
              </a:rPr>
              <a:t>Dataset Cleaning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EDD2031E-3D5D-4C93-A1E8-A263834D30A2}"/>
              </a:ext>
            </a:extLst>
          </p:cNvPr>
          <p:cNvGrpSpPr/>
          <p:nvPr/>
        </p:nvGrpSpPr>
        <p:grpSpPr>
          <a:xfrm>
            <a:off x="1371600" y="681292"/>
            <a:ext cx="10393680" cy="1569660"/>
            <a:chOff x="1371600" y="642462"/>
            <a:chExt cx="10393680" cy="1569660"/>
          </a:xfrm>
        </p:grpSpPr>
        <p:sp>
          <p:nvSpPr>
            <p:cNvPr id="12" name="Arrow: Pentagon 11">
              <a:extLst>
                <a:ext uri="{FF2B5EF4-FFF2-40B4-BE49-F238E27FC236}">
                  <a16:creationId xmlns="" xmlns:a16="http://schemas.microsoft.com/office/drawing/2014/main" id="{7D0BC479-4C6E-4F84-B89D-531563EFFC5C}"/>
                </a:ext>
              </a:extLst>
            </p:cNvPr>
            <p:cNvSpPr/>
            <p:nvPr/>
          </p:nvSpPr>
          <p:spPr>
            <a:xfrm>
              <a:off x="1371600" y="771972"/>
              <a:ext cx="2377440" cy="508376"/>
            </a:xfrm>
            <a:prstGeom prst="homePlate">
              <a:avLst/>
            </a:prstGeom>
            <a:solidFill>
              <a:srgbClr val="AE7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eorgia" panose="02040502050405020303" pitchFamily="18" charset="0"/>
                </a:rPr>
                <a:t>Drop Columns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E5D80931-890B-425B-A0C0-738F0ED8BC2F}"/>
                </a:ext>
              </a:extLst>
            </p:cNvPr>
            <p:cNvSpPr/>
            <p:nvPr/>
          </p:nvSpPr>
          <p:spPr>
            <a:xfrm>
              <a:off x="4236720" y="642462"/>
              <a:ext cx="752856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‘Turning Loop’, ‘Country’, 'Source', '</a:t>
              </a:r>
              <a:r>
                <a:rPr lang="en-US" sz="1600" dirty="0" err="1">
                  <a:latin typeface="Georgia" panose="02040502050405020303" pitchFamily="18" charset="0"/>
                </a:rPr>
                <a:t>End_Lat</a:t>
              </a:r>
              <a:r>
                <a:rPr lang="en-US" sz="1600" dirty="0">
                  <a:latin typeface="Georgia" panose="02040502050405020303" pitchFamily="18" charset="0"/>
                </a:rPr>
                <a:t>', '</a:t>
              </a:r>
              <a:r>
                <a:rPr lang="en-US" sz="1600" dirty="0" err="1">
                  <a:latin typeface="Georgia" panose="02040502050405020303" pitchFamily="18" charset="0"/>
                </a:rPr>
                <a:t>End_Lng</a:t>
              </a:r>
              <a:r>
                <a:rPr lang="en-US" sz="1600" dirty="0">
                  <a:latin typeface="Georgia" panose="02040502050405020303" pitchFamily="18" charset="0"/>
                </a:rPr>
                <a:t>’, ‘TMC’, '</a:t>
              </a:r>
              <a:r>
                <a:rPr lang="en-US" sz="1600" dirty="0" err="1">
                  <a:latin typeface="Georgia" panose="02040502050405020303" pitchFamily="18" charset="0"/>
                </a:rPr>
                <a:t>Civil_Twilight</a:t>
              </a:r>
              <a:r>
                <a:rPr lang="en-US" sz="1600" dirty="0">
                  <a:latin typeface="Georgia" panose="02040502050405020303" pitchFamily="18" charset="0"/>
                </a:rPr>
                <a:t>', '</a:t>
              </a:r>
              <a:r>
                <a:rPr lang="en-US" sz="1600" dirty="0" err="1">
                  <a:latin typeface="Georgia" panose="02040502050405020303" pitchFamily="18" charset="0"/>
                </a:rPr>
                <a:t>Nautical_Twilight</a:t>
              </a:r>
              <a:r>
                <a:rPr lang="en-US" sz="1600" dirty="0">
                  <a:latin typeface="Georgia" panose="02040502050405020303" pitchFamily="18" charset="0"/>
                </a:rPr>
                <a:t>', '</a:t>
              </a:r>
              <a:r>
                <a:rPr lang="en-US" sz="1600" dirty="0" err="1">
                  <a:latin typeface="Georgia" panose="02040502050405020303" pitchFamily="18" charset="0"/>
                </a:rPr>
                <a:t>Astronomical_Twilight</a:t>
              </a:r>
              <a:r>
                <a:rPr lang="en-US" sz="1600" dirty="0">
                  <a:latin typeface="Georgia" panose="02040502050405020303" pitchFamily="18" charset="0"/>
                </a:rPr>
                <a:t>’, '</a:t>
              </a:r>
              <a:r>
                <a:rPr lang="en-US" sz="1600" dirty="0" err="1">
                  <a:latin typeface="Georgia" panose="02040502050405020303" pitchFamily="18" charset="0"/>
                </a:rPr>
                <a:t>Weather_Timestamp</a:t>
              </a:r>
              <a:r>
                <a:rPr lang="en-US" sz="1600" dirty="0">
                  <a:latin typeface="Georgia" panose="02040502050405020303" pitchFamily="18" charset="0"/>
                </a:rPr>
                <a:t>’, '</a:t>
              </a:r>
              <a:r>
                <a:rPr lang="en-US" sz="1600" dirty="0" err="1">
                  <a:latin typeface="Georgia" panose="02040502050405020303" pitchFamily="18" charset="0"/>
                </a:rPr>
                <a:t>Airport_Code</a:t>
              </a:r>
              <a:r>
                <a:rPr lang="en-US" sz="1600" dirty="0">
                  <a:latin typeface="Georgia" panose="02040502050405020303" pitchFamily="18" charset="0"/>
                </a:rPr>
                <a:t>’</a:t>
              </a:r>
            </a:p>
            <a:p>
              <a:endParaRPr lang="en-US" sz="1600" i="1" dirty="0">
                <a:latin typeface="Georgia" panose="02040502050405020303" pitchFamily="18" charset="0"/>
              </a:endParaRPr>
            </a:p>
            <a:p>
              <a:r>
                <a:rPr lang="en-US" sz="1600" b="1" i="1" dirty="0">
                  <a:latin typeface="Georgia" panose="02040502050405020303" pitchFamily="18" charset="0"/>
                </a:rPr>
                <a:t>Turning Loop and Country have only one value. Remaining fields won’t make much sense in our analysis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0FC48068-6BA9-4093-997E-544FC87E0E85}"/>
              </a:ext>
            </a:extLst>
          </p:cNvPr>
          <p:cNvGrpSpPr/>
          <p:nvPr/>
        </p:nvGrpSpPr>
        <p:grpSpPr>
          <a:xfrm>
            <a:off x="1371600" y="2443824"/>
            <a:ext cx="10393680" cy="888812"/>
            <a:chOff x="1371600" y="2677504"/>
            <a:chExt cx="10393680" cy="888812"/>
          </a:xfrm>
        </p:grpSpPr>
        <p:sp>
          <p:nvSpPr>
            <p:cNvPr id="7" name="Arrow: Pentagon 6">
              <a:extLst>
                <a:ext uri="{FF2B5EF4-FFF2-40B4-BE49-F238E27FC236}">
                  <a16:creationId xmlns="" xmlns:a16="http://schemas.microsoft.com/office/drawing/2014/main" id="{91086B48-832C-4C6C-9211-C670A49FC10B}"/>
                </a:ext>
              </a:extLst>
            </p:cNvPr>
            <p:cNvSpPr/>
            <p:nvPr/>
          </p:nvSpPr>
          <p:spPr>
            <a:xfrm>
              <a:off x="1371600" y="2677504"/>
              <a:ext cx="2377440" cy="508376"/>
            </a:xfrm>
            <a:prstGeom prst="homePlate">
              <a:avLst/>
            </a:prstGeom>
            <a:solidFill>
              <a:srgbClr val="AE7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eorgia" panose="02040502050405020303" pitchFamily="18" charset="0"/>
                </a:rPr>
                <a:t>Rename Columns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C7984343-3DC8-4090-AC46-3C23B4CAC6EC}"/>
                </a:ext>
              </a:extLst>
            </p:cNvPr>
            <p:cNvSpPr/>
            <p:nvPr/>
          </p:nvSpPr>
          <p:spPr>
            <a:xfrm>
              <a:off x="4257040" y="2735319"/>
              <a:ext cx="75082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'Number’ to '</a:t>
              </a:r>
              <a:r>
                <a:rPr lang="en-US" sz="1600" dirty="0" err="1">
                  <a:latin typeface="Georgia" panose="02040502050405020303" pitchFamily="18" charset="0"/>
                </a:rPr>
                <a:t>Street_No</a:t>
              </a:r>
              <a:r>
                <a:rPr lang="en-US" sz="1600" dirty="0">
                  <a:latin typeface="Georgia" panose="02040502050405020303" pitchFamily="18" charset="0"/>
                </a:rPr>
                <a:t>’ &amp; 'Street’ to '</a:t>
              </a:r>
              <a:r>
                <a:rPr lang="en-US" sz="1600" dirty="0" err="1">
                  <a:latin typeface="Georgia" panose="02040502050405020303" pitchFamily="18" charset="0"/>
                </a:rPr>
                <a:t>Street_Name</a:t>
              </a:r>
              <a:r>
                <a:rPr lang="en-US" sz="1600" dirty="0">
                  <a:latin typeface="Georgia" panose="02040502050405020303" pitchFamily="18" charset="0"/>
                </a:rPr>
                <a:t>’</a:t>
              </a:r>
            </a:p>
            <a:p>
              <a:endParaRPr lang="en-US" sz="1600" dirty="0">
                <a:latin typeface="Georgia" panose="02040502050405020303" pitchFamily="18" charset="0"/>
              </a:endParaRPr>
            </a:p>
            <a:p>
              <a:r>
                <a:rPr lang="en-US" sz="1600" b="1" i="1" dirty="0">
                  <a:latin typeface="Georgia" panose="02040502050405020303" pitchFamily="18" charset="0"/>
                </a:rPr>
                <a:t>Renaming columns to make more sense out of them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486DA46-0DC9-4582-820E-EB102B248FEB}"/>
              </a:ext>
            </a:extLst>
          </p:cNvPr>
          <p:cNvGrpSpPr/>
          <p:nvPr/>
        </p:nvGrpSpPr>
        <p:grpSpPr>
          <a:xfrm>
            <a:off x="1371600" y="3568058"/>
            <a:ext cx="10393680" cy="1815882"/>
            <a:chOff x="1371600" y="3804461"/>
            <a:chExt cx="10393680" cy="2333331"/>
          </a:xfrm>
        </p:grpSpPr>
        <p:sp>
          <p:nvSpPr>
            <p:cNvPr id="14" name="Arrow: Pentagon 13">
              <a:extLst>
                <a:ext uri="{FF2B5EF4-FFF2-40B4-BE49-F238E27FC236}">
                  <a16:creationId xmlns="" xmlns:a16="http://schemas.microsoft.com/office/drawing/2014/main" id="{C810D2DB-242E-49A4-9D75-E45E45A7E3FC}"/>
                </a:ext>
              </a:extLst>
            </p:cNvPr>
            <p:cNvSpPr/>
            <p:nvPr/>
          </p:nvSpPr>
          <p:spPr>
            <a:xfrm>
              <a:off x="1371600" y="3891469"/>
              <a:ext cx="2377440" cy="508376"/>
            </a:xfrm>
            <a:prstGeom prst="homePlate">
              <a:avLst/>
            </a:prstGeom>
            <a:solidFill>
              <a:srgbClr val="AE7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eorgia" panose="02040502050405020303" pitchFamily="18" charset="0"/>
                </a:rPr>
                <a:t>Handle Null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38DF562-7CF1-42B4-9E35-8CEFD4F4F131}"/>
                </a:ext>
              </a:extLst>
            </p:cNvPr>
            <p:cNvSpPr/>
            <p:nvPr/>
          </p:nvSpPr>
          <p:spPr>
            <a:xfrm>
              <a:off x="4338320" y="3804461"/>
              <a:ext cx="7426960" cy="2333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Fill ‘Unknown’ for null values in </a:t>
              </a:r>
              <a:r>
                <a:rPr lang="en-US" sz="1600" dirty="0" err="1">
                  <a:latin typeface="Georgia" panose="02040502050405020303" pitchFamily="18" charset="0"/>
                </a:rPr>
                <a:t>Street_No</a:t>
              </a:r>
              <a:r>
                <a:rPr lang="en-US" sz="1600" dirty="0">
                  <a:latin typeface="Georgia" panose="02040502050405020303" pitchFamily="18" charset="0"/>
                </a:rPr>
                <a:t>, Description, City, </a:t>
              </a:r>
              <a:r>
                <a:rPr lang="en-US" sz="1600" dirty="0" err="1">
                  <a:latin typeface="Georgia" panose="02040502050405020303" pitchFamily="18" charset="0"/>
                </a:rPr>
                <a:t>Zipcode</a:t>
              </a:r>
              <a:endParaRPr lang="en-US" sz="1600" dirty="0">
                <a:latin typeface="Georgia" panose="02040502050405020303" pitchFamily="18" charset="0"/>
              </a:endParaRPr>
            </a:p>
            <a:p>
              <a:endParaRPr lang="en-US" sz="1600" dirty="0">
                <a:latin typeface="Georgia" panose="020405020504050203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i="1" dirty="0">
                  <a:latin typeface="Georgia" panose="02040502050405020303" pitchFamily="18" charset="0"/>
                </a:rPr>
                <a:t>Street No has derived value from Description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i="1" dirty="0">
                  <a:latin typeface="Georgia" panose="02040502050405020303" pitchFamily="18" charset="0"/>
                </a:rPr>
                <a:t>Description is null for only one row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i="1" dirty="0">
                  <a:latin typeface="Georgia" panose="02040502050405020303" pitchFamily="18" charset="0"/>
                </a:rPr>
                <a:t>For City we know the other address (</a:t>
              </a:r>
              <a:r>
                <a:rPr lang="en-US" sz="1600" i="1" dirty="0" err="1">
                  <a:latin typeface="Georgia" panose="02040502050405020303" pitchFamily="18" charset="0"/>
                </a:rPr>
                <a:t>zipcode</a:t>
              </a:r>
              <a:r>
                <a:rPr lang="en-US" sz="1600" i="1" dirty="0">
                  <a:latin typeface="Georgia" panose="02040502050405020303" pitchFamily="18" charset="0"/>
                </a:rPr>
                <a:t> and street name) fields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i="1" dirty="0">
                  <a:latin typeface="Georgia" panose="02040502050405020303" pitchFamily="18" charset="0"/>
                </a:rPr>
                <a:t>Zip-code is null for 880 but they have city or street name or street no or description updated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91EE7910-3562-4958-883D-3C944CD57550}"/>
              </a:ext>
            </a:extLst>
          </p:cNvPr>
          <p:cNvGrpSpPr/>
          <p:nvPr/>
        </p:nvGrpSpPr>
        <p:grpSpPr>
          <a:xfrm>
            <a:off x="1371600" y="5646636"/>
            <a:ext cx="10393680" cy="1077218"/>
            <a:chOff x="1371600" y="5569207"/>
            <a:chExt cx="10393680" cy="1077218"/>
          </a:xfrm>
        </p:grpSpPr>
        <p:sp>
          <p:nvSpPr>
            <p:cNvPr id="16" name="Arrow: Pentagon 15">
              <a:extLst>
                <a:ext uri="{FF2B5EF4-FFF2-40B4-BE49-F238E27FC236}">
                  <a16:creationId xmlns="" xmlns:a16="http://schemas.microsoft.com/office/drawing/2014/main" id="{7CC9E1D2-8239-42AF-A6D0-0E5E4281C4C9}"/>
                </a:ext>
              </a:extLst>
            </p:cNvPr>
            <p:cNvSpPr/>
            <p:nvPr/>
          </p:nvSpPr>
          <p:spPr>
            <a:xfrm>
              <a:off x="1371600" y="5577652"/>
              <a:ext cx="2377440" cy="508376"/>
            </a:xfrm>
            <a:prstGeom prst="homePlate">
              <a:avLst/>
            </a:prstGeom>
            <a:solidFill>
              <a:srgbClr val="AE7B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Georgia" panose="02040502050405020303" pitchFamily="18" charset="0"/>
                </a:rPr>
                <a:t>New Columns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4BD2431A-8F6D-4CDE-9EB8-610A6D2EB209}"/>
                </a:ext>
              </a:extLst>
            </p:cNvPr>
            <p:cNvSpPr/>
            <p:nvPr/>
          </p:nvSpPr>
          <p:spPr>
            <a:xfrm>
              <a:off x="4257040" y="5569207"/>
              <a:ext cx="750824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Georgia" panose="02040502050405020303" pitchFamily="18" charset="0"/>
                </a:rPr>
                <a:t>New field for ‘</a:t>
              </a:r>
              <a:r>
                <a:rPr lang="en-US" sz="1600" b="1" dirty="0">
                  <a:latin typeface="Georgia" panose="02040502050405020303" pitchFamily="18" charset="0"/>
                </a:rPr>
                <a:t>Duration</a:t>
              </a:r>
              <a:r>
                <a:rPr lang="en-US" sz="1600" dirty="0">
                  <a:latin typeface="Georgia" panose="02040502050405020303" pitchFamily="18" charset="0"/>
                </a:rPr>
                <a:t>’ of accident from Start Time and End Time</a:t>
              </a:r>
            </a:p>
            <a:p>
              <a:endParaRPr lang="en-US" sz="1600" dirty="0">
                <a:latin typeface="Georgia" panose="02040502050405020303" pitchFamily="18" charset="0"/>
              </a:endParaRPr>
            </a:p>
            <a:p>
              <a:r>
                <a:rPr lang="en-US" sz="1600" i="1" dirty="0">
                  <a:latin typeface="Georgia" panose="02040502050405020303" pitchFamily="18" charset="0"/>
                </a:rPr>
                <a:t>Duration implies time needed to clear or normalize the accident impacts</a:t>
              </a:r>
            </a:p>
            <a:p>
              <a:r>
                <a:rPr lang="en-US" sz="1600" dirty="0">
                  <a:latin typeface="Georgia" panose="02040502050405020303" pitchFamily="18" charset="0"/>
                </a:rPr>
                <a:t>                     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1535784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C909E52-D693-4603-B52F-22C19016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284481"/>
            <a:ext cx="11003280" cy="44894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Group data using K-means Clustering (include location cols)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4F73A8E0-1B8A-4612-B80D-BF05FDC27E08}"/>
              </a:ext>
            </a:extLst>
          </p:cNvPr>
          <p:cNvGrpSpPr/>
          <p:nvPr/>
        </p:nvGrpSpPr>
        <p:grpSpPr>
          <a:xfrm>
            <a:off x="1638935" y="1033672"/>
            <a:ext cx="9210675" cy="2585324"/>
            <a:chOff x="1733550" y="2060912"/>
            <a:chExt cx="9210675" cy="2585324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EC439FB6-0BBB-488F-8CBC-8DF09A551365}"/>
                </a:ext>
              </a:extLst>
            </p:cNvPr>
            <p:cNvSpPr/>
            <p:nvPr/>
          </p:nvSpPr>
          <p:spPr>
            <a:xfrm>
              <a:off x="1733550" y="2060913"/>
              <a:ext cx="2943225" cy="258532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Cluster 0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Latitude: 36.493305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Longitude: -95.427127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Distance: 0.29mi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Day-Time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Amenity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Duration: 97mins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Avg Severity: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C60E6C66-07B8-4869-ADBA-001688B82568}"/>
                </a:ext>
              </a:extLst>
            </p:cNvPr>
            <p:cNvSpPr/>
            <p:nvPr/>
          </p:nvSpPr>
          <p:spPr>
            <a:xfrm>
              <a:off x="4867275" y="2060912"/>
              <a:ext cx="2943225" cy="258532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Cluster 1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Latitude: 40.874121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Longitude: -82.415741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Distance: 2.97mi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Evening-Time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Factors: Junction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Duration: 805416mins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Avg Severity: 3/4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38F3DF84-C4D5-4E95-835B-9B88C59D3664}"/>
                </a:ext>
              </a:extLst>
            </p:cNvPr>
            <p:cNvSpPr/>
            <p:nvPr/>
          </p:nvSpPr>
          <p:spPr>
            <a:xfrm>
              <a:off x="8001000" y="2060912"/>
              <a:ext cx="2943225" cy="203132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Cluster 2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Latitude: 40.102335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Longitude: -91.50883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Distance:3.02mi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Day-Time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Duration: 170072mins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Avg Severity: 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F162353-12AD-45CF-A1D9-C92312A5249F}"/>
              </a:ext>
            </a:extLst>
          </p:cNvPr>
          <p:cNvSpPr txBox="1"/>
          <p:nvPr/>
        </p:nvSpPr>
        <p:spPr>
          <a:xfrm>
            <a:off x="885825" y="3793005"/>
            <a:ext cx="106305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Made a column determining accidents: Severity ½ </a:t>
            </a:r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 ‘0’ [No accidents]</a:t>
            </a:r>
          </a:p>
          <a:p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								   Severity ¾  ‘1’ [Accidents]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b="1" dirty="0">
                <a:latin typeface="Georgia" panose="02040502050405020303" pitchFamily="18" charset="0"/>
              </a:rPr>
              <a:t>Severity, </a:t>
            </a:r>
            <a:r>
              <a:rPr lang="en-US" b="1" dirty="0" err="1">
                <a:latin typeface="Georgia" panose="02040502050405020303" pitchFamily="18" charset="0"/>
              </a:rPr>
              <a:t>Start_Lat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en-US" b="1" dirty="0" err="1">
                <a:latin typeface="Georgia" panose="02040502050405020303" pitchFamily="18" charset="0"/>
              </a:rPr>
              <a:t>Start_Lng</a:t>
            </a:r>
            <a:r>
              <a:rPr lang="en-US" b="1" dirty="0">
                <a:latin typeface="Georgia" panose="02040502050405020303" pitchFamily="18" charset="0"/>
              </a:rPr>
              <a:t>, Distance(mi), Side, </a:t>
            </a:r>
            <a:r>
              <a:rPr lang="en-US" b="1" dirty="0" err="1">
                <a:latin typeface="Georgia" panose="02040502050405020303" pitchFamily="18" charset="0"/>
              </a:rPr>
              <a:t>Timezone</a:t>
            </a:r>
            <a:r>
              <a:rPr lang="en-US" b="1" dirty="0">
                <a:latin typeface="Georgia" panose="02040502050405020303" pitchFamily="18" charset="0"/>
              </a:rPr>
              <a:t>, Amenity, Bump, Crossing, </a:t>
            </a:r>
            <a:r>
              <a:rPr lang="en-US" b="1" dirty="0" err="1">
                <a:latin typeface="Georgia" panose="02040502050405020303" pitchFamily="18" charset="0"/>
              </a:rPr>
              <a:t>Give_Way</a:t>
            </a:r>
            <a:r>
              <a:rPr lang="en-US" b="1" dirty="0">
                <a:latin typeface="Georgia" panose="02040502050405020303" pitchFamily="18" charset="0"/>
              </a:rPr>
              <a:t>, Junction, </a:t>
            </a:r>
            <a:r>
              <a:rPr lang="en-US" b="1" dirty="0" err="1">
                <a:latin typeface="Georgia" panose="02040502050405020303" pitchFamily="18" charset="0"/>
              </a:rPr>
              <a:t>No_Exit</a:t>
            </a:r>
            <a:r>
              <a:rPr lang="en-US" b="1" dirty="0">
                <a:latin typeface="Georgia" panose="02040502050405020303" pitchFamily="18" charset="0"/>
              </a:rPr>
              <a:t>, Railway, Roundabout, Station, Stop, </a:t>
            </a:r>
            <a:r>
              <a:rPr lang="en-US" b="1" dirty="0" err="1">
                <a:latin typeface="Georgia" panose="02040502050405020303" pitchFamily="18" charset="0"/>
              </a:rPr>
              <a:t>Traffic_Calming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en-US" b="1" dirty="0" err="1">
                <a:latin typeface="Georgia" panose="02040502050405020303" pitchFamily="18" charset="0"/>
              </a:rPr>
              <a:t>Traffic_Signal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en-US" b="1" dirty="0" err="1">
                <a:latin typeface="Georgia" panose="02040502050405020303" pitchFamily="18" charset="0"/>
              </a:rPr>
              <a:t>Sunrise_Sunset</a:t>
            </a:r>
            <a:r>
              <a:rPr lang="en-US" b="1" dirty="0">
                <a:latin typeface="Georgia" panose="02040502050405020303" pitchFamily="18" charset="0"/>
              </a:rPr>
              <a:t>, Duration</a:t>
            </a:r>
          </a:p>
          <a:p>
            <a:endParaRPr lang="en-US" b="1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By using the following columns in Forest Classifier, for prediction on random 70-30 of the data set AUC score was 0.92</a:t>
            </a:r>
          </a:p>
        </p:txBody>
      </p:sp>
    </p:spTree>
    <p:extLst>
      <p:ext uri="{BB962C8B-B14F-4D97-AF65-F5344CB8AC3E}">
        <p14:creationId xmlns="" xmlns:p14="http://schemas.microsoft.com/office/powerpoint/2010/main" val="3494848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="" xmlns:a16="http://schemas.microsoft.com/office/drawing/2014/main" id="{CC909E52-D693-4603-B52F-22C190164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0" y="284481"/>
            <a:ext cx="11003280" cy="448944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Georgia" panose="02040502050405020303" pitchFamily="18" charset="0"/>
              </a:rPr>
              <a:t>Group data using K-means Clustering (include location cols)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4F73A8E0-1B8A-4612-B80D-BF05FDC27E08}"/>
              </a:ext>
            </a:extLst>
          </p:cNvPr>
          <p:cNvGrpSpPr/>
          <p:nvPr/>
        </p:nvGrpSpPr>
        <p:grpSpPr>
          <a:xfrm>
            <a:off x="1638935" y="1033672"/>
            <a:ext cx="9210675" cy="2585324"/>
            <a:chOff x="1733550" y="2060912"/>
            <a:chExt cx="9210675" cy="2585324"/>
          </a:xfrm>
        </p:grpSpPr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EC439FB6-0BBB-488F-8CBC-8DF09A551365}"/>
                </a:ext>
              </a:extLst>
            </p:cNvPr>
            <p:cNvSpPr/>
            <p:nvPr/>
          </p:nvSpPr>
          <p:spPr>
            <a:xfrm>
              <a:off x="1733550" y="2060913"/>
              <a:ext cx="2943225" cy="258532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Cluster 0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Latitude: 36.493305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Longitude: -95.427127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Distance: 0.29mi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Day-Time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Amenity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Duration: 97mins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Avg Severity: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C60E6C66-07B8-4869-ADBA-001688B82568}"/>
                </a:ext>
              </a:extLst>
            </p:cNvPr>
            <p:cNvSpPr/>
            <p:nvPr/>
          </p:nvSpPr>
          <p:spPr>
            <a:xfrm>
              <a:off x="4867275" y="2060912"/>
              <a:ext cx="2943225" cy="258532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Cluster 1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Latitude: 40.874121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Longitude: -82.415741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Distance: 2.97mi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Evening-Time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Factors: Junction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Duration: 805416mins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Avg Severity: 3/4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38F3DF84-C4D5-4E95-835B-9B88C59D3664}"/>
                </a:ext>
              </a:extLst>
            </p:cNvPr>
            <p:cNvSpPr/>
            <p:nvPr/>
          </p:nvSpPr>
          <p:spPr>
            <a:xfrm>
              <a:off x="8001000" y="2060912"/>
              <a:ext cx="2943225" cy="2031325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Georgia" panose="02040502050405020303" pitchFamily="18" charset="0"/>
                </a:rPr>
                <a:t>Cluster 2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Latitude: 40.102335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Start Longitude: -91.50883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Distance:3.02mi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Day-Time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Duration: 170072mins</a:t>
              </a:r>
            </a:p>
            <a:p>
              <a:r>
                <a:rPr lang="en-US" dirty="0">
                  <a:latin typeface="Georgia" panose="02040502050405020303" pitchFamily="18" charset="0"/>
                </a:rPr>
                <a:t>Avg Severity: 2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F162353-12AD-45CF-A1D9-C92312A5249F}"/>
              </a:ext>
            </a:extLst>
          </p:cNvPr>
          <p:cNvSpPr txBox="1"/>
          <p:nvPr/>
        </p:nvSpPr>
        <p:spPr>
          <a:xfrm>
            <a:off x="885825" y="3793005"/>
            <a:ext cx="106305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Made a column determining accidents: Severity ½ </a:t>
            </a:r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 ‘0’ [No accidents]</a:t>
            </a:r>
          </a:p>
          <a:p>
            <a:r>
              <a:rPr lang="en-US" dirty="0">
                <a:latin typeface="Georgia" panose="02040502050405020303" pitchFamily="18" charset="0"/>
                <a:sym typeface="Wingdings" panose="05000000000000000000" pitchFamily="2" charset="2"/>
              </a:rPr>
              <a:t>								   Severity ¾  ‘1’ [Accidents]</a:t>
            </a:r>
          </a:p>
          <a:p>
            <a:endParaRPr lang="en-US" dirty="0">
              <a:latin typeface="Georgia" panose="02040502050405020303" pitchFamily="18" charset="0"/>
            </a:endParaRPr>
          </a:p>
          <a:p>
            <a:r>
              <a:rPr lang="en-US" b="1" dirty="0">
                <a:latin typeface="Georgia" panose="02040502050405020303" pitchFamily="18" charset="0"/>
              </a:rPr>
              <a:t>Severity, </a:t>
            </a:r>
            <a:r>
              <a:rPr lang="en-US" b="1" dirty="0" err="1">
                <a:latin typeface="Georgia" panose="02040502050405020303" pitchFamily="18" charset="0"/>
              </a:rPr>
              <a:t>Start_Lat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en-US" b="1" dirty="0" err="1">
                <a:latin typeface="Georgia" panose="02040502050405020303" pitchFamily="18" charset="0"/>
              </a:rPr>
              <a:t>Start_Lng</a:t>
            </a:r>
            <a:r>
              <a:rPr lang="en-US" b="1" dirty="0">
                <a:latin typeface="Georgia" panose="02040502050405020303" pitchFamily="18" charset="0"/>
              </a:rPr>
              <a:t>, Distance(mi), Side, </a:t>
            </a:r>
            <a:r>
              <a:rPr lang="en-US" b="1" dirty="0" err="1">
                <a:latin typeface="Georgia" panose="02040502050405020303" pitchFamily="18" charset="0"/>
              </a:rPr>
              <a:t>Timezone</a:t>
            </a:r>
            <a:r>
              <a:rPr lang="en-US" b="1" dirty="0">
                <a:latin typeface="Georgia" panose="02040502050405020303" pitchFamily="18" charset="0"/>
              </a:rPr>
              <a:t>, Amenity, Bump, Crossing, </a:t>
            </a:r>
            <a:r>
              <a:rPr lang="en-US" b="1" dirty="0" err="1">
                <a:latin typeface="Georgia" panose="02040502050405020303" pitchFamily="18" charset="0"/>
              </a:rPr>
              <a:t>Give_Way</a:t>
            </a:r>
            <a:r>
              <a:rPr lang="en-US" b="1" dirty="0">
                <a:latin typeface="Georgia" panose="02040502050405020303" pitchFamily="18" charset="0"/>
              </a:rPr>
              <a:t>, Junction, </a:t>
            </a:r>
            <a:r>
              <a:rPr lang="en-US" b="1" dirty="0" err="1">
                <a:latin typeface="Georgia" panose="02040502050405020303" pitchFamily="18" charset="0"/>
              </a:rPr>
              <a:t>No_Exit</a:t>
            </a:r>
            <a:r>
              <a:rPr lang="en-US" b="1" dirty="0">
                <a:latin typeface="Georgia" panose="02040502050405020303" pitchFamily="18" charset="0"/>
              </a:rPr>
              <a:t>, Railway, Roundabout, Station, Stop, </a:t>
            </a:r>
            <a:r>
              <a:rPr lang="en-US" b="1" dirty="0" err="1">
                <a:latin typeface="Georgia" panose="02040502050405020303" pitchFamily="18" charset="0"/>
              </a:rPr>
              <a:t>Traffic_Calming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en-US" b="1" dirty="0" err="1">
                <a:latin typeface="Georgia" panose="02040502050405020303" pitchFamily="18" charset="0"/>
              </a:rPr>
              <a:t>Traffic_Signal</a:t>
            </a:r>
            <a:r>
              <a:rPr lang="en-US" b="1" dirty="0">
                <a:latin typeface="Georgia" panose="02040502050405020303" pitchFamily="18" charset="0"/>
              </a:rPr>
              <a:t>, </a:t>
            </a:r>
            <a:r>
              <a:rPr lang="en-US" b="1" dirty="0" err="1">
                <a:latin typeface="Georgia" panose="02040502050405020303" pitchFamily="18" charset="0"/>
              </a:rPr>
              <a:t>Sunrise_Sunset</a:t>
            </a:r>
            <a:r>
              <a:rPr lang="en-US" b="1" dirty="0">
                <a:latin typeface="Georgia" panose="02040502050405020303" pitchFamily="18" charset="0"/>
              </a:rPr>
              <a:t>, Duration</a:t>
            </a:r>
          </a:p>
          <a:p>
            <a:endParaRPr lang="en-US" b="1" dirty="0">
              <a:latin typeface="Georgia" panose="02040502050405020303" pitchFamily="18" charset="0"/>
            </a:endParaRPr>
          </a:p>
          <a:p>
            <a:r>
              <a:rPr lang="en-US" dirty="0">
                <a:latin typeface="Georgia" panose="02040502050405020303" pitchFamily="18" charset="0"/>
              </a:rPr>
              <a:t>By using the following columns in Forest Classifier, for prediction on random 70-30 of the data set AUC score was 0.92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62244347-21A2-4EF2-BBB8-8FA56A71BEF7}"/>
              </a:ext>
            </a:extLst>
          </p:cNvPr>
          <p:cNvGrpSpPr/>
          <p:nvPr/>
        </p:nvGrpSpPr>
        <p:grpSpPr>
          <a:xfrm>
            <a:off x="752475" y="2818257"/>
            <a:ext cx="11439525" cy="2526411"/>
            <a:chOff x="752475" y="2818257"/>
            <a:chExt cx="11439525" cy="2526411"/>
          </a:xfrm>
        </p:grpSpPr>
        <p:pic>
          <p:nvPicPr>
            <p:cNvPr id="2" name="Picture 1">
              <a:extLst>
                <a:ext uri="{FF2B5EF4-FFF2-40B4-BE49-F238E27FC236}">
                  <a16:creationId xmlns="" xmlns:a16="http://schemas.microsoft.com/office/drawing/2014/main" id="{21C116E9-6CEF-46E9-8FEA-261CDA1C6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475" y="2818257"/>
              <a:ext cx="8724900" cy="122148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A4DAE1E3-9F7D-4906-8F2C-0D8FF4870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6425" y="4039743"/>
              <a:ext cx="6505575" cy="1304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7558386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8712968" cy="922114"/>
          </a:xfrm>
        </p:spPr>
        <p:txBody>
          <a:bodyPr>
            <a:normAutofit/>
          </a:bodyPr>
          <a:lstStyle/>
          <a:p>
            <a:r>
              <a:rPr lang="en-IN" dirty="0" smtClean="0">
                <a:latin typeface="Georgia" panose="02040502050405020303" pitchFamily="18" charset="0"/>
              </a:rPr>
              <a:t>Managerial Insights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56792"/>
            <a:ext cx="8229600" cy="48965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IN" dirty="0">
                <a:latin typeface="Georgia" panose="02040502050405020303" pitchFamily="18" charset="0"/>
              </a:rPr>
              <a:t>Presence of amenity is needed in most locations that have accidents</a:t>
            </a:r>
          </a:p>
          <a:p>
            <a:pPr algn="just">
              <a:lnSpc>
                <a:spcPct val="110000"/>
              </a:lnSpc>
            </a:pPr>
            <a:r>
              <a:rPr kumimoji="1" lang="mr-IN" altLang="zh-CN" dirty="0">
                <a:latin typeface="Georgia" panose="02040502050405020303" pitchFamily="18" charset="0"/>
              </a:rPr>
              <a:t>Crossing, Junction, Station</a:t>
            </a:r>
            <a:r>
              <a:rPr kumimoji="1" lang="en-US" altLang="zh-CN" dirty="0">
                <a:latin typeface="Georgia" panose="02040502050405020303" pitchFamily="18" charset="0"/>
              </a:rPr>
              <a:t>,</a:t>
            </a:r>
            <a:r>
              <a:rPr kumimoji="1" lang="mr-IN" altLang="zh-CN" dirty="0">
                <a:latin typeface="Georgia" panose="02040502050405020303" pitchFamily="18" charset="0"/>
              </a:rPr>
              <a:t> Stop</a:t>
            </a:r>
            <a:r>
              <a:rPr kumimoji="1" lang="en-US" altLang="zh-CN" dirty="0">
                <a:latin typeface="Georgia" panose="02040502050405020303" pitchFamily="18" charset="0"/>
              </a:rPr>
              <a:t>, and </a:t>
            </a:r>
            <a:r>
              <a:rPr kumimoji="1" lang="mr-IN" altLang="zh-CN" dirty="0">
                <a:latin typeface="Georgia" panose="02040502050405020303" pitchFamily="18" charset="0"/>
              </a:rPr>
              <a:t>Traffic_Signal</a:t>
            </a:r>
            <a:r>
              <a:rPr kumimoji="1" lang="en-US" altLang="zh-CN" dirty="0">
                <a:latin typeface="Georgia" panose="02040502050405020303" pitchFamily="18" charset="0"/>
              </a:rPr>
              <a:t> have minor impact on accidents. Severity 3 accidents have effect of junction. Whereas severity 2 accidents have effect of Crossing and Traffic Signal</a:t>
            </a:r>
          </a:p>
          <a:p>
            <a:pPr algn="just">
              <a:lnSpc>
                <a:spcPct val="110000"/>
              </a:lnSpc>
            </a:pPr>
            <a:r>
              <a:rPr kumimoji="1" lang="en-US" dirty="0">
                <a:latin typeface="Georgia" panose="02040502050405020303" pitchFamily="18" charset="0"/>
              </a:rPr>
              <a:t>Some locations that have come in clustering need serious analysis of all infrastructure</a:t>
            </a:r>
          </a:p>
          <a:p>
            <a:pPr algn="just">
              <a:lnSpc>
                <a:spcPct val="110000"/>
              </a:lnSpc>
            </a:pPr>
            <a:r>
              <a:rPr kumimoji="1" lang="en-US" dirty="0">
                <a:latin typeface="Georgia" panose="02040502050405020303" pitchFamily="18" charset="0"/>
              </a:rPr>
              <a:t>The API that record data of accident need to checked for proper recording and </a:t>
            </a:r>
            <a:r>
              <a:rPr kumimoji="1" lang="en-US">
                <a:latin typeface="Georgia" panose="02040502050405020303" pitchFamily="18" charset="0"/>
              </a:rPr>
              <a:t>some impact fields need to be added</a:t>
            </a:r>
          </a:p>
          <a:p>
            <a:pPr algn="just">
              <a:lnSpc>
                <a:spcPct val="110000"/>
              </a:lnSpc>
            </a:pPr>
            <a:endParaRPr lang="en-IN" dirty="0">
              <a:latin typeface="Georgia" panose="02040502050405020303" pitchFamily="18" charset="0"/>
            </a:endParaRPr>
          </a:p>
          <a:p>
            <a:pPr algn="just">
              <a:lnSpc>
                <a:spcPct val="110000"/>
              </a:lnSpc>
            </a:pPr>
            <a:endParaRPr lang="en-IN" dirty="0">
              <a:latin typeface="Georgia" panose="02040502050405020303" pitchFamily="18" charset="0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IN" dirty="0">
              <a:latin typeface="Georgia" panose="02040502050405020303" pitchFamily="18" charset="0"/>
            </a:endParaRPr>
          </a:p>
          <a:p>
            <a:pPr algn="just">
              <a:lnSpc>
                <a:spcPct val="110000"/>
              </a:lnSpc>
            </a:pPr>
            <a:endParaRPr lang="en-IN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74982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5520" y="274638"/>
            <a:ext cx="8712968" cy="922114"/>
          </a:xfrm>
        </p:spPr>
        <p:txBody>
          <a:bodyPr>
            <a:normAutofit/>
          </a:bodyPr>
          <a:lstStyle/>
          <a:p>
            <a:r>
              <a:rPr lang="en-IN" dirty="0">
                <a:latin typeface="Georgia" panose="02040502050405020303" pitchFamily="18" charset="0"/>
              </a:rPr>
              <a:t>Limitations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204" y="1387827"/>
            <a:ext cx="8229600" cy="489654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IN" dirty="0">
                <a:latin typeface="Georgia" panose="02040502050405020303" pitchFamily="18" charset="0"/>
              </a:rPr>
              <a:t>The dataset has no strongly correlated impact fields for accident.</a:t>
            </a:r>
          </a:p>
          <a:p>
            <a:pPr algn="just">
              <a:lnSpc>
                <a:spcPct val="110000"/>
              </a:lnSpc>
            </a:pPr>
            <a:r>
              <a:rPr lang="en-IN" dirty="0">
                <a:latin typeface="Georgia" panose="02040502050405020303" pitchFamily="18" charset="0"/>
              </a:rPr>
              <a:t>The distance and duration have junk values. This may be due to some malfunctioning of the API</a:t>
            </a:r>
          </a:p>
        </p:txBody>
      </p:sp>
    </p:spTree>
    <p:extLst>
      <p:ext uri="{BB962C8B-B14F-4D97-AF65-F5344CB8AC3E}">
        <p14:creationId xmlns="" xmlns:p14="http://schemas.microsoft.com/office/powerpoint/2010/main" val="9660437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0A221A-EA9D-4636-992B-4D503AE3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200" y="2686050"/>
            <a:ext cx="9601200" cy="1485900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2683456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="" xmlns:a16="http://schemas.microsoft.com/office/drawing/2014/main" id="{1D868099-6145-4BC0-A5EA-74BEF1776B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901711-5977-419C-B11E-F1AE9113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anchor="b">
            <a:normAutofit/>
          </a:bodyPr>
          <a:lstStyle/>
          <a:p>
            <a:r>
              <a:rPr lang="en-US" sz="2800" dirty="0">
                <a:latin typeface="Georgia" panose="02040502050405020303" pitchFamily="18" charset="0"/>
              </a:rPr>
              <a:t>Accident count by month and year</a:t>
            </a:r>
          </a:p>
        </p:txBody>
      </p:sp>
      <p:pic>
        <p:nvPicPr>
          <p:cNvPr id="4" name="B5E3C269-C18C-41D6-ABB6-888C41808C9A" descr="A close up of a device&#10;&#10;Description automatically generated">
            <a:extLst>
              <a:ext uri="{FF2B5EF4-FFF2-40B4-BE49-F238E27FC236}">
                <a16:creationId xmlns="" xmlns:a16="http://schemas.microsoft.com/office/drawing/2014/main" id="{AA4C65B8-8F58-4E1A-AC82-80846F683E5A}"/>
              </a:ext>
            </a:extLst>
          </p:cNvPr>
          <p:cNvPicPr>
            <a:picLocks/>
          </p:cNvPicPr>
          <p:nvPr/>
        </p:nvPicPr>
        <p:blipFill>
          <a:blip r:embed="rId2" r:link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275" y="1402013"/>
            <a:ext cx="6900380" cy="4053973"/>
          </a:xfrm>
          <a:prstGeom prst="rect">
            <a:avLst/>
          </a:prstGeom>
          <a:noFill/>
        </p:spPr>
      </p:pic>
      <p:sp>
        <p:nvSpPr>
          <p:cNvPr id="13" name="Freeform 6">
            <a:extLst>
              <a:ext uri="{FF2B5EF4-FFF2-40B4-BE49-F238E27FC236}">
                <a16:creationId xmlns="" xmlns:a16="http://schemas.microsoft.com/office/drawing/2014/main" id="{CC1026F7-DECB-49B4-A565-518BBA4454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="" xmlns:p14="http://schemas.microsoft.com/office/powerpoint/2010/main" val="2959366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8C89EA62-F38E-4285-A105-C5E1BD36009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5" name="Freeform 6">
              <a:extLst>
                <a:ext uri="{FF2B5EF4-FFF2-40B4-BE49-F238E27FC236}">
                  <a16:creationId xmlns="" xmlns:a16="http://schemas.microsoft.com/office/drawing/2014/main" id="{2CF6E46A-CCCD-4728-B011-E147B23629A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6" name="Freeform 6">
              <a:extLst>
                <a:ext uri="{FF2B5EF4-FFF2-40B4-BE49-F238E27FC236}">
                  <a16:creationId xmlns="" xmlns:a16="http://schemas.microsoft.com/office/drawing/2014/main" id="{2E2C684B-30C9-4689-A529-EBF1B8ADB21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8" name="Rectangle 27">
            <a:extLst>
              <a:ext uri="{FF2B5EF4-FFF2-40B4-BE49-F238E27FC236}">
                <a16:creationId xmlns="" xmlns:a16="http://schemas.microsoft.com/office/drawing/2014/main" id="{51D149FF-24EA-4575-93C6-D58A0258655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7575FB2-9D37-4F58-98AB-00A73CC64B7A}"/>
              </a:ext>
            </a:extLst>
          </p:cNvPr>
          <p:cNvSpPr/>
          <p:nvPr/>
        </p:nvSpPr>
        <p:spPr>
          <a:xfrm>
            <a:off x="2558956" y="1480930"/>
            <a:ext cx="4975700" cy="3672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Finding 1: Analyzing raw data to find location and impact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CC965133-69F4-4869-A4C0-97C9B2B600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376"/>
            <a:ext cx="2108425" cy="68576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="" xmlns:a16="http://schemas.microsoft.com/office/drawing/2014/main" id="{43FEB8E0-28C6-45D4-B8D7-F36F09074E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1125266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409EBF91-BD5B-4CA7-8B07-993751CD39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16357" y="2463421"/>
            <a:ext cx="0" cy="203351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82354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B2E32D3-8838-458F-861E-40B66E5EB6DC}"/>
              </a:ext>
            </a:extLst>
          </p:cNvPr>
          <p:cNvSpPr txBox="1">
            <a:spLocks/>
          </p:cNvSpPr>
          <p:nvPr/>
        </p:nvSpPr>
        <p:spPr>
          <a:xfrm>
            <a:off x="528320" y="229521"/>
            <a:ext cx="4856480" cy="508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Georgia" panose="02040502050405020303" pitchFamily="18" charset="0"/>
              </a:rPr>
              <a:t>Accidents as reported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EFE373F-7E98-4AB8-B847-8FE91A1AF4E7}"/>
              </a:ext>
            </a:extLst>
          </p:cNvPr>
          <p:cNvSpPr txBox="1"/>
          <p:nvPr/>
        </p:nvSpPr>
        <p:spPr>
          <a:xfrm>
            <a:off x="1076960" y="990334"/>
            <a:ext cx="655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Accidents are reported using Traffic Message Channel (TMC) is a technology for delivering traffic and travel information to motor vehicle drivers. It is digitally coded using the ALERT C or TPEG protocol into RDS Type 8A groups carried via conventional FM radio broadcasts. </a:t>
            </a:r>
          </a:p>
          <a:p>
            <a:endParaRPr lang="en-US" dirty="0"/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https://wiki.openstreetmap.org/wiki/TMC/Event_Code_List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61C740A-8115-4575-B82B-4F32C7B2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265" y="1362075"/>
            <a:ext cx="2495550" cy="241935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46935B7C-C413-4A03-8982-B11A32E9C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01492146"/>
              </p:ext>
            </p:extLst>
          </p:nvPr>
        </p:nvGraphicFramePr>
        <p:xfrm>
          <a:off x="1371600" y="5981700"/>
          <a:ext cx="9601200" cy="3251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2694323742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257167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245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(Q) accident(s). Two lanes blocked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79801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8B68DB7E-8629-45A9-8AE9-A418E5833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821742581"/>
              </p:ext>
            </p:extLst>
          </p:nvPr>
        </p:nvGraphicFramePr>
        <p:xfrm>
          <a:off x="1371600" y="5656580"/>
          <a:ext cx="9601200" cy="3251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2091934148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4303927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241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(Q) accident(s). Right lane blocked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9623016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="" xmlns:a16="http://schemas.microsoft.com/office/drawing/2014/main" id="{CAC4BD69-780C-40D0-B32A-A5B6B89F55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39062193"/>
              </p:ext>
            </p:extLst>
          </p:nvPr>
        </p:nvGraphicFramePr>
        <p:xfrm>
          <a:off x="1371600" y="4665980"/>
          <a:ext cx="9601200" cy="3251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4220663270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3444810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201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(Q) accident(s)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115835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="" xmlns:a16="http://schemas.microsoft.com/office/drawing/2014/main" id="{C0C166FE-7339-489D-BB5F-DBE6B9423D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85907358"/>
              </p:ext>
            </p:extLst>
          </p:nvPr>
        </p:nvGraphicFramePr>
        <p:xfrm>
          <a:off x="1366520" y="5323840"/>
          <a:ext cx="9601200" cy="3251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4114731632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19547200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229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(Q) accident(s). Slow traffic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393211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="" xmlns:a16="http://schemas.microsoft.com/office/drawing/2014/main" id="{0F5D2ADA-FE94-4C2B-9AAB-905C561E9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76191120"/>
              </p:ext>
            </p:extLst>
          </p:nvPr>
        </p:nvGraphicFramePr>
        <p:xfrm>
          <a:off x="1366520" y="4998720"/>
          <a:ext cx="9601200" cy="3251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2673524017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643381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203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multi-vehicle accident (involving Q vehicles)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6133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9941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>
                <a:lumMod val="8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5B2E32D3-8838-458F-861E-40B66E5EB6DC}"/>
              </a:ext>
            </a:extLst>
          </p:cNvPr>
          <p:cNvSpPr txBox="1">
            <a:spLocks/>
          </p:cNvSpPr>
          <p:nvPr/>
        </p:nvSpPr>
        <p:spPr>
          <a:xfrm>
            <a:off x="528320" y="229521"/>
            <a:ext cx="4856480" cy="508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Georgia" panose="02040502050405020303" pitchFamily="18" charset="0"/>
              </a:rPr>
              <a:t>Accidents as reported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EFE373F-7E98-4AB8-B847-8FE91A1AF4E7}"/>
              </a:ext>
            </a:extLst>
          </p:cNvPr>
          <p:cNvSpPr txBox="1"/>
          <p:nvPr/>
        </p:nvSpPr>
        <p:spPr>
          <a:xfrm>
            <a:off x="1076960" y="990334"/>
            <a:ext cx="655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Accidents are reported using Traffic Message Channel (TMC) is a technology for delivering traffic and travel information to motor vehicle drivers. It is digitally coded using the ALERT C or TPEG protocol into RDS Type 8A groups carried via conventional FM radio broadcasts. </a:t>
            </a:r>
          </a:p>
          <a:p>
            <a:endParaRPr lang="en-US" dirty="0"/>
          </a:p>
          <a:p>
            <a:r>
              <a:rPr lang="en-US" dirty="0"/>
              <a:t>More information: </a:t>
            </a:r>
            <a:r>
              <a:rPr lang="en-US" dirty="0">
                <a:hlinkClick r:id="rId2"/>
              </a:rPr>
              <a:t>https://wiki.openstreetmap.org/wiki/TMC/Event_Code_List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61C740A-8115-4575-B82B-4F32C7B29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265" y="1362075"/>
            <a:ext cx="2495550" cy="241935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46935B7C-C413-4A03-8982-B11A32E9CC0D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5981700"/>
          <a:ext cx="9601200" cy="3251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2694323742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2571671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245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(Q) accident(s). Two lanes blocked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79801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8B68DB7E-8629-45A9-8AE9-A418E5833852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5656580"/>
          <a:ext cx="9601200" cy="3251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2091934148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4303927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241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(Q) accident(s). Right lane blocked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9623016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="" xmlns:a16="http://schemas.microsoft.com/office/drawing/2014/main" id="{CAC4BD69-780C-40D0-B32A-A5B6B89F554A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4665980"/>
          <a:ext cx="9601200" cy="3251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4220663270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34448104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201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(Q) accident(s)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11583564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="" xmlns:a16="http://schemas.microsoft.com/office/drawing/2014/main" id="{C0C166FE-7339-489D-BB5F-DBE6B9423DEB}"/>
              </a:ext>
            </a:extLst>
          </p:cNvPr>
          <p:cNvGraphicFramePr>
            <a:graphicFrameLocks noGrp="1"/>
          </p:cNvGraphicFramePr>
          <p:nvPr/>
        </p:nvGraphicFramePr>
        <p:xfrm>
          <a:off x="1366520" y="5323840"/>
          <a:ext cx="9601200" cy="3251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4114731632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19547200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229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(Q) accident(s). Slow traffic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9393211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="" xmlns:a16="http://schemas.microsoft.com/office/drawing/2014/main" id="{0F5D2ADA-FE94-4C2B-9AAB-905C561E9077}"/>
              </a:ext>
            </a:extLst>
          </p:cNvPr>
          <p:cNvGraphicFramePr>
            <a:graphicFrameLocks noGrp="1"/>
          </p:cNvGraphicFramePr>
          <p:nvPr/>
        </p:nvGraphicFramePr>
        <p:xfrm>
          <a:off x="1366520" y="4998720"/>
          <a:ext cx="9601200" cy="325120"/>
        </p:xfrm>
        <a:graphic>
          <a:graphicData uri="http://schemas.openxmlformats.org/drawingml/2006/table">
            <a:tbl>
              <a:tblPr/>
              <a:tblGrid>
                <a:gridCol w="4800600">
                  <a:extLst>
                    <a:ext uri="{9D8B030D-6E8A-4147-A177-3AD203B41FA5}">
                      <a16:colId xmlns="" xmlns:a16="http://schemas.microsoft.com/office/drawing/2014/main" val="2673524017"/>
                    </a:ext>
                  </a:extLst>
                </a:gridCol>
                <a:gridCol w="4800600">
                  <a:extLst>
                    <a:ext uri="{9D8B030D-6E8A-4147-A177-3AD203B41FA5}">
                      <a16:colId xmlns="" xmlns:a16="http://schemas.microsoft.com/office/drawing/2014/main" val="2643381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203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multi-vehicle accident (involving Q vehicles)</a:t>
                      </a:r>
                    </a:p>
                  </a:txBody>
                  <a:tcPr marL="25400" marR="25400" marT="25400" marB="25400" anchor="ctr">
                    <a:lnL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06133531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699EB6B-ACAD-4D34-A0BE-5600A126F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" y="2736926"/>
            <a:ext cx="10332720" cy="38581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485634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DA277B-2F47-4E83-BBB1-1451EB99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284480"/>
            <a:ext cx="10586720" cy="58928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eorgia" panose="02040502050405020303" pitchFamily="18" charset="0"/>
              </a:rPr>
              <a:t>Top 10 streets having most accidents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6FA9C37-58B3-4F85-9BE9-7116984EC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4043609"/>
            <a:ext cx="4706666" cy="2814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9BCE451-11A1-4205-96CD-C6258236C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883285"/>
            <a:ext cx="4743450" cy="2952750"/>
          </a:xfrm>
          <a:prstGeom prst="rect">
            <a:avLst/>
          </a:prstGeom>
          <a:solidFill>
            <a:srgbClr val="E1812C"/>
          </a:solidFill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7917A64-FE73-41A6-B533-E00408A42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950" y="873761"/>
            <a:ext cx="4743450" cy="2952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0CB856A-70E8-4DF1-9B15-60568F5E9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736" y="4043609"/>
            <a:ext cx="4706664" cy="28143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09707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3000"/>
            <a:lum/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6FA9C37-58B3-4F85-9BE9-7116984EC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992" y="3698838"/>
            <a:ext cx="4706666" cy="28143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9BCE451-11A1-4205-96CD-C6258236C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" y="352672"/>
            <a:ext cx="4743450" cy="2952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7917A64-FE73-41A6-B533-E00408A423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075" y="352672"/>
            <a:ext cx="4743450" cy="2952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0CB856A-70E8-4DF1-9B15-60568F5E91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4861" y="3698838"/>
            <a:ext cx="4706664" cy="28143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79BE248-D607-416F-BEA2-4CF34C4E5432}"/>
              </a:ext>
            </a:extLst>
          </p:cNvPr>
          <p:cNvSpPr/>
          <p:nvPr/>
        </p:nvSpPr>
        <p:spPr>
          <a:xfrm>
            <a:off x="3342640" y="1936114"/>
            <a:ext cx="5506720" cy="316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 10 streets of top 10 cities having maximum accidents in US from Feb 2016 to March 2018 have 76% of severity 3 accidents</a:t>
            </a:r>
          </a:p>
        </p:txBody>
      </p:sp>
    </p:spTree>
    <p:extLst>
      <p:ext uri="{BB962C8B-B14F-4D97-AF65-F5344CB8AC3E}">
        <p14:creationId xmlns="" xmlns:p14="http://schemas.microsoft.com/office/powerpoint/2010/main" val="13961313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1674</Words>
  <Application>Microsoft Office PowerPoint</Application>
  <PresentationFormat>Custom</PresentationFormat>
  <Paragraphs>219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Crop</vt:lpstr>
      <vt:lpstr>US Accidents- Data Analysis</vt:lpstr>
      <vt:lpstr>Dataset Description</vt:lpstr>
      <vt:lpstr>Slide 3</vt:lpstr>
      <vt:lpstr>Accident count by month and year</vt:lpstr>
      <vt:lpstr>Slide 5</vt:lpstr>
      <vt:lpstr>Slide 6</vt:lpstr>
      <vt:lpstr>Slide 7</vt:lpstr>
      <vt:lpstr>Top 10 streets having most accidents</vt:lpstr>
      <vt:lpstr>Slide 9</vt:lpstr>
      <vt:lpstr>Role of severity, duration and distance 1</vt:lpstr>
      <vt:lpstr>Role of severity, duration and distance 2</vt:lpstr>
      <vt:lpstr>Role of severity, duration and distance 2</vt:lpstr>
      <vt:lpstr>Role of severity, duration and distance 2</vt:lpstr>
      <vt:lpstr>Role of severity, duration and distance 2</vt:lpstr>
      <vt:lpstr>Slide 15</vt:lpstr>
      <vt:lpstr>Factors affecting accidents- Weather</vt:lpstr>
      <vt:lpstr>Accident Severity in different Weather Conditions</vt:lpstr>
      <vt:lpstr>Accident Severity in different Weather Conditions</vt:lpstr>
      <vt:lpstr>Accident Severity in different Weather Conditions</vt:lpstr>
      <vt:lpstr>Accident Severity in different Weather Conditions</vt:lpstr>
      <vt:lpstr>Weather factors affecting accidents</vt:lpstr>
      <vt:lpstr>Weather factors affecting accidents</vt:lpstr>
      <vt:lpstr>Slide 23</vt:lpstr>
      <vt:lpstr>Infrastructure’s impact finding (1)</vt:lpstr>
      <vt:lpstr>Infrastructure’s impact finding (2)</vt:lpstr>
      <vt:lpstr>Infrastructure’s impact finding (2)</vt:lpstr>
      <vt:lpstr>Infrastructure’s impact finding (2)</vt:lpstr>
      <vt:lpstr>Infrastructure’s impact finding (3)</vt:lpstr>
      <vt:lpstr>Infrastructure’s impact finding (3)</vt:lpstr>
      <vt:lpstr>Group data using K-means Clustering (include location cols)</vt:lpstr>
      <vt:lpstr>Group data using K-means Clustering (include location cols)</vt:lpstr>
      <vt:lpstr>Managerial Insights</vt:lpstr>
      <vt:lpstr>Limitations</vt:lpstr>
      <vt:lpstr>Thank You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2020-03-12T00:24:16Z</dcterms:created>
  <dcterms:modified xsi:type="dcterms:W3CDTF">2020-03-21T00:53:27Z</dcterms:modified>
</cp:coreProperties>
</file>